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9"/>
  </p:notesMasterIdLst>
  <p:sldIdLst>
    <p:sldId id="256" r:id="rId2"/>
    <p:sldId id="257" r:id="rId3"/>
    <p:sldId id="260" r:id="rId4"/>
    <p:sldId id="277" r:id="rId5"/>
    <p:sldId id="315" r:id="rId6"/>
    <p:sldId id="278" r:id="rId7"/>
    <p:sldId id="267" r:id="rId8"/>
    <p:sldId id="266" r:id="rId9"/>
    <p:sldId id="268" r:id="rId10"/>
    <p:sldId id="295" r:id="rId11"/>
    <p:sldId id="269" r:id="rId12"/>
    <p:sldId id="262" r:id="rId13"/>
    <p:sldId id="301" r:id="rId14"/>
    <p:sldId id="270" r:id="rId15"/>
    <p:sldId id="271" r:id="rId16"/>
    <p:sldId id="275" r:id="rId17"/>
    <p:sldId id="272" r:id="rId18"/>
    <p:sldId id="273" r:id="rId19"/>
    <p:sldId id="261" r:id="rId20"/>
    <p:sldId id="274" r:id="rId21"/>
    <p:sldId id="302" r:id="rId22"/>
    <p:sldId id="258" r:id="rId23"/>
    <p:sldId id="303" r:id="rId24"/>
    <p:sldId id="259" r:id="rId25"/>
    <p:sldId id="304" r:id="rId26"/>
    <p:sldId id="305" r:id="rId27"/>
    <p:sldId id="263" r:id="rId28"/>
    <p:sldId id="265" r:id="rId29"/>
    <p:sldId id="314" r:id="rId30"/>
    <p:sldId id="306" r:id="rId31"/>
    <p:sldId id="307" r:id="rId32"/>
    <p:sldId id="308" r:id="rId33"/>
    <p:sldId id="309" r:id="rId34"/>
    <p:sldId id="310" r:id="rId35"/>
    <p:sldId id="311" r:id="rId36"/>
    <p:sldId id="312" r:id="rId37"/>
    <p:sldId id="313"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0359"/>
  </p:normalViewPr>
  <p:slideViewPr>
    <p:cSldViewPr snapToGrid="0" snapToObjects="1">
      <p:cViewPr varScale="1">
        <p:scale>
          <a:sx n="76" d="100"/>
          <a:sy n="76" d="100"/>
        </p:scale>
        <p:origin x="7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e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7F97ED-9885-DD47-90BF-060E93ED71CF}" type="datetimeFigureOut">
              <a:rPr lang="en-US" smtClean="0"/>
              <a:t>10/12/19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F82D16-5A32-F944-ACC1-76E9E1D162D8}" type="slidenum">
              <a:rPr lang="en-US" smtClean="0"/>
              <a:t>‹#›</a:t>
            </a:fld>
            <a:endParaRPr lang="en-US"/>
          </a:p>
        </p:txBody>
      </p:sp>
    </p:spTree>
    <p:extLst>
      <p:ext uri="{BB962C8B-B14F-4D97-AF65-F5344CB8AC3E}">
        <p14:creationId xmlns:p14="http://schemas.microsoft.com/office/powerpoint/2010/main" val="10745888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21506" name="Notes Placeholder 2"/>
          <p:cNvSpPr>
            <a:spLocks noGrp="1"/>
          </p:cNvSpPr>
          <p:nvPr>
            <p:ph type="body" idx="1"/>
          </p:nvPr>
        </p:nvSpPr>
        <p:spPr bwMode="auto">
          <a:noFill/>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endParaRPr lang="en-US">
              <a:latin typeface="Calibri" charset="0"/>
              <a:ea typeface="ＭＳ Ｐゴシック" charset="0"/>
              <a:cs typeface="ＭＳ Ｐゴシック" charset="0"/>
            </a:endParaRPr>
          </a:p>
        </p:txBody>
      </p:sp>
      <p:sp>
        <p:nvSpPr>
          <p:cNvPr id="21507"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FFE5A582-CEB0-2C4B-A2CB-3B1C29E207D1}" type="slidenum">
              <a:rPr lang="en-US" sz="1200"/>
              <a:pPr/>
              <a:t>3</a:t>
            </a:fld>
            <a:endParaRPr lang="en-US" sz="1200"/>
          </a:p>
        </p:txBody>
      </p:sp>
    </p:spTree>
    <p:extLst>
      <p:ext uri="{BB962C8B-B14F-4D97-AF65-F5344CB8AC3E}">
        <p14:creationId xmlns:p14="http://schemas.microsoft.com/office/powerpoint/2010/main" val="20101568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do if he does not have imitation in his repertoire?</a:t>
            </a:r>
          </a:p>
        </p:txBody>
      </p:sp>
      <p:sp>
        <p:nvSpPr>
          <p:cNvPr id="4" name="Slide Number Placeholder 3"/>
          <p:cNvSpPr>
            <a:spLocks noGrp="1"/>
          </p:cNvSpPr>
          <p:nvPr>
            <p:ph type="sldNum" sz="quarter" idx="10"/>
          </p:nvPr>
        </p:nvSpPr>
        <p:spPr/>
        <p:txBody>
          <a:bodyPr/>
          <a:lstStyle/>
          <a:p>
            <a:fld id="{8DA84FB6-A1A0-0442-801F-8CA62539B59A}" type="slidenum">
              <a:rPr lang="en-US" smtClean="0"/>
              <a:t>19</a:t>
            </a:fld>
            <a:endParaRPr lang="en-US"/>
          </a:p>
        </p:txBody>
      </p:sp>
    </p:spTree>
    <p:extLst>
      <p:ext uri="{BB962C8B-B14F-4D97-AF65-F5344CB8AC3E}">
        <p14:creationId xmlns:p14="http://schemas.microsoft.com/office/powerpoint/2010/main" val="7158268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82D16-5A32-F944-ACC1-76E9E1D162D8}" type="slidenum">
              <a:rPr lang="en-US" smtClean="0"/>
              <a:t>22</a:t>
            </a:fld>
            <a:endParaRPr lang="en-US"/>
          </a:p>
        </p:txBody>
      </p:sp>
    </p:spTree>
    <p:extLst>
      <p:ext uri="{BB962C8B-B14F-4D97-AF65-F5344CB8AC3E}">
        <p14:creationId xmlns:p14="http://schemas.microsoft.com/office/powerpoint/2010/main" val="1127209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82D16-5A32-F944-ACC1-76E9E1D162D8}" type="slidenum">
              <a:rPr lang="en-US" smtClean="0"/>
              <a:t>31</a:t>
            </a:fld>
            <a:endParaRPr lang="en-US"/>
          </a:p>
        </p:txBody>
      </p:sp>
    </p:spTree>
    <p:extLst>
      <p:ext uri="{BB962C8B-B14F-4D97-AF65-F5344CB8AC3E}">
        <p14:creationId xmlns:p14="http://schemas.microsoft.com/office/powerpoint/2010/main" val="3558920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C74083C-EAB7-AA41-B9A5-48AB9D174252}" type="slidenum">
              <a:rPr lang="en-US" sz="1200"/>
              <a:pPr eaLnBrk="1" hangingPunct="1"/>
              <a:t>7</a:t>
            </a:fld>
            <a:endParaRPr lang="en-US" sz="1200"/>
          </a:p>
        </p:txBody>
      </p:sp>
      <p:sp>
        <p:nvSpPr>
          <p:cNvPr id="29698"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xmlns="" val="1"/>
            </a:ext>
          </a:extLst>
        </p:spPr>
      </p:sp>
      <p:sp>
        <p:nvSpPr>
          <p:cNvPr id="29699"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www.youtube.com</a:t>
            </a:r>
            <a:r>
              <a:rPr lang="en-US" dirty="0"/>
              <a:t>/</a:t>
            </a:r>
            <a:r>
              <a:rPr lang="en-US" dirty="0" err="1"/>
              <a:t>watch?v</a:t>
            </a:r>
            <a:r>
              <a:rPr lang="en-US" dirty="0"/>
              <a:t>=NjTxQy_U3ac</a:t>
            </a:r>
          </a:p>
          <a:p>
            <a:pPr eaLnBrk="1" hangingPunct="1"/>
            <a:r>
              <a:rPr lang="en-US" i="1" dirty="0">
                <a:latin typeface="Arial" charset="0"/>
                <a:ea typeface="ＭＳ Ｐゴシック" charset="0"/>
                <a:cs typeface="ＭＳ Ｐゴシック" charset="0"/>
              </a:rPr>
              <a:t> </a:t>
            </a:r>
          </a:p>
          <a:p>
            <a:pPr eaLnBrk="1" hangingPunct="1"/>
            <a:endParaRPr lang="en-US" i="1" dirty="0">
              <a:latin typeface="Arial" charset="0"/>
              <a:ea typeface="ＭＳ Ｐゴシック" charset="0"/>
              <a:cs typeface="ＭＳ Ｐゴシック" charset="0"/>
            </a:endParaRPr>
          </a:p>
          <a:p>
            <a:pPr eaLnBrk="1" hangingPunct="1"/>
            <a:r>
              <a:rPr lang="en-US" i="1" dirty="0">
                <a:latin typeface="Arial" charset="0"/>
                <a:ea typeface="ＭＳ Ｐゴシック" charset="0"/>
                <a:cs typeface="ＭＳ Ｐゴシック" charset="0"/>
              </a:rPr>
              <a:t>Albert Bandura outlined the theory of observational learning. In observational learning, vicarious conditioning occurs by an organism watching another organism (a model) be conditioned.  Observational learning can occur for both classical and operant conditioning.</a:t>
            </a:r>
          </a:p>
          <a:p>
            <a:pPr eaLnBrk="1" hangingPunct="1"/>
            <a:r>
              <a:rPr lang="en-US" i="1" dirty="0">
                <a:latin typeface="Arial" charset="0"/>
                <a:ea typeface="ＭＳ Ｐゴシック" charset="0"/>
                <a:cs typeface="ＭＳ Ｐゴシック" charset="0"/>
              </a:rPr>
              <a:t>In order for observational learning to take place, 4 key processes are at work.  First the organism must pay attention to the model, retain the information observed, and be able to reproduce the behavior. Finally, an observed response is unlikely to be reproduced unless the organism is motivated to do so, i.e., they believe there will be a pay off.</a:t>
            </a:r>
          </a:p>
          <a:p>
            <a:pPr eaLnBrk="1" hangingPunct="1"/>
            <a:r>
              <a:rPr lang="en-US" i="1" dirty="0">
                <a:latin typeface="Arial" charset="0"/>
                <a:ea typeface="ＭＳ Ｐゴシック" charset="0"/>
                <a:cs typeface="ＭＳ Ｐゴシック" charset="0"/>
              </a:rPr>
              <a:t>Bandura distinguishes between acquisition (having the response in your repertoire) and performance (actually engaging in the behavior). Bandura asserts that reinforcement usually influences already acquired responses, more than the acquisition of new responses.</a:t>
            </a:r>
          </a:p>
          <a:p>
            <a:pPr eaLnBrk="1" hangingPunct="1"/>
            <a:r>
              <a:rPr lang="en-US" dirty="0">
                <a:latin typeface="Arial" charset="0"/>
                <a:ea typeface="ＭＳ Ｐゴシック" charset="0"/>
                <a:cs typeface="ＭＳ Ｐゴシック" charset="0"/>
              </a:rPr>
              <a:t>Bobo Doll Experiment</a:t>
            </a:r>
          </a:p>
          <a:p>
            <a:pPr eaLnBrk="1" hangingPunct="1"/>
            <a:r>
              <a:rPr lang="en-US" dirty="0">
                <a:latin typeface="Arial" charset="0"/>
                <a:ea typeface="ＭＳ Ｐゴシック" charset="0"/>
                <a:cs typeface="ＭＳ Ｐゴシック" charset="0"/>
              </a:rPr>
              <a:t>
Albert Bandura believed that aggression must explain three aspects: First, how aggressive patterns of behavior are developed; second, what provokes people to behave aggressively, and third, what determines whether they are going to continue to resort to an aggressive behavior pattern on future occasions (Evans, p. 22, 1989).</a:t>
            </a:r>
          </a:p>
          <a:p>
            <a:pPr eaLnBrk="1" hangingPunct="1"/>
            <a:r>
              <a:rPr lang="en-US" dirty="0">
                <a:latin typeface="Arial" charset="0"/>
                <a:ea typeface="ＭＳ Ｐゴシック" charset="0"/>
                <a:cs typeface="ＭＳ Ｐゴシック" charset="0"/>
              </a:rPr>
              <a:t>
</a:t>
            </a:r>
          </a:p>
          <a:p>
            <a:pPr eaLnBrk="1" hangingPunct="1"/>
            <a:r>
              <a:rPr lang="en-US" dirty="0">
                <a:latin typeface="Arial" charset="0"/>
                <a:ea typeface="ＭＳ Ｐゴシック" charset="0"/>
                <a:cs typeface="ＭＳ Ｐゴシック" charset="0"/>
              </a:rPr>
              <a:t>
In this experiment, he had children witness a model aggressively attacking a plastic clown called the Bobo doll. There children would watch a video where a model would aggressively hit a doll and " </a:t>
            </a:r>
            <a:r>
              <a:rPr lang="ja-JP" altLang="en-US">
                <a:latin typeface="Arial" charset="0"/>
                <a:ea typeface="ＭＳ Ｐゴシック" charset="0"/>
                <a:cs typeface="ＭＳ Ｐゴシック" charset="0"/>
              </a:rPr>
              <a:t>‘</a:t>
            </a:r>
            <a:r>
              <a:rPr lang="en-US" altLang="ja-JP" dirty="0">
                <a:latin typeface="Arial" charset="0"/>
                <a:ea typeface="ＭＳ Ｐゴシック" charset="0"/>
                <a:cs typeface="ＭＳ Ｐゴシック" charset="0"/>
              </a:rPr>
              <a:t>...the model pummels it on the head with a mallet, hurls it down, sits on it and punches it on the nose repeatedly, kick it across the room, flings it in the air, and bombards it with balls... After the video, the children were placed in a room with attractive toys, but they could not touch them. The process of retention had occurred.</a:t>
            </a:r>
          </a:p>
          <a:p>
            <a:pPr eaLnBrk="1" hangingPunct="1"/>
            <a:r>
              <a:rPr lang="en-US" dirty="0">
                <a:latin typeface="Arial" charset="0"/>
                <a:ea typeface="ＭＳ Ｐゴシック" charset="0"/>
                <a:cs typeface="ＭＳ Ｐゴシック" charset="0"/>
              </a:rPr>
              <a:t>
</a:t>
            </a:r>
          </a:p>
          <a:p>
            <a:pPr eaLnBrk="1" hangingPunct="1"/>
            <a:r>
              <a:rPr lang="en-US" dirty="0">
                <a:latin typeface="Arial" charset="0"/>
                <a:ea typeface="ＭＳ Ｐゴシック" charset="0"/>
                <a:cs typeface="ＭＳ Ｐゴシック" charset="0"/>
              </a:rPr>
              <a:t>
Therefore, the children became angry and frustrated. Then the children were led to another room where there were identical toys used in the Bobo video. The motivation phase was in occurrence. Bandura and many other researchers founded that 88% of the children imitated the aggressive behavior. Eight months later, 40% of the same children reproduce the violent behavior observed in the Bobo doll experiment. (Isom, 1998)</a:t>
            </a:r>
          </a:p>
        </p:txBody>
      </p:sp>
    </p:spTree>
    <p:extLst>
      <p:ext uri="{BB962C8B-B14F-4D97-AF65-F5344CB8AC3E}">
        <p14:creationId xmlns:p14="http://schemas.microsoft.com/office/powerpoint/2010/main" val="42486524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B0DFD52-543B-5343-AC3E-2C4803B92F8C}" type="slidenum">
              <a:rPr lang="en-US" sz="1200">
                <a:latin typeface="Tahoma" charset="0"/>
                <a:cs typeface="Arial" charset="0"/>
              </a:rPr>
              <a:pPr eaLnBrk="1" hangingPunct="1"/>
              <a:t>8</a:t>
            </a:fld>
            <a:endParaRPr lang="en-US" sz="1200">
              <a:latin typeface="Tahoma" charset="0"/>
              <a:cs typeface="Arial" charset="0"/>
            </a:endParaRPr>
          </a:p>
        </p:txBody>
      </p:sp>
      <p:sp>
        <p:nvSpPr>
          <p:cNvPr id="27650" name="Rectangle 2"/>
          <p:cNvSpPr>
            <a:spLocks noGrp="1" noRot="1" noChangeAspect="1" noChangeArrowheads="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27651" name="Rectangle 3"/>
          <p:cNvSpPr>
            <a:spLocks noGrp="1" noChangeArrowheads="1"/>
          </p:cNvSpPr>
          <p:nvPr>
            <p:ph type="body" idx="1"/>
          </p:nvPr>
        </p:nvSpPr>
        <p:spPr bwMode="auto">
          <a:noFill/>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767212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www.youtube.com</a:t>
            </a:r>
            <a:r>
              <a:rPr lang="en-US" dirty="0"/>
              <a:t>/</a:t>
            </a:r>
            <a:r>
              <a:rPr lang="en-US" dirty="0" err="1"/>
              <a:t>watch?v</a:t>
            </a:r>
            <a:r>
              <a:rPr lang="en-US" dirty="0"/>
              <a:t>=</a:t>
            </a:r>
            <a:r>
              <a:rPr lang="en-US" dirty="0" err="1"/>
              <a:t>nCSxk_zuRGA</a:t>
            </a:r>
            <a:endParaRPr lang="en-US" dirty="0"/>
          </a:p>
          <a:p>
            <a:endParaRPr lang="en-US" dirty="0"/>
          </a:p>
        </p:txBody>
      </p:sp>
      <p:sp>
        <p:nvSpPr>
          <p:cNvPr id="4" name="Slide Number Placeholder 3"/>
          <p:cNvSpPr>
            <a:spLocks noGrp="1"/>
          </p:cNvSpPr>
          <p:nvPr>
            <p:ph type="sldNum" sz="quarter" idx="5"/>
          </p:nvPr>
        </p:nvSpPr>
        <p:spPr/>
        <p:txBody>
          <a:bodyPr/>
          <a:lstStyle/>
          <a:p>
            <a:fld id="{4AF82D16-5A32-F944-ACC1-76E9E1D162D8}" type="slidenum">
              <a:rPr lang="en-US" smtClean="0"/>
              <a:t>10</a:t>
            </a:fld>
            <a:endParaRPr lang="en-US"/>
          </a:p>
        </p:txBody>
      </p:sp>
    </p:spTree>
    <p:extLst>
      <p:ext uri="{BB962C8B-B14F-4D97-AF65-F5344CB8AC3E}">
        <p14:creationId xmlns:p14="http://schemas.microsoft.com/office/powerpoint/2010/main" val="34864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481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lvl="2"/>
            <a:r>
              <a:rPr lang="en-US" dirty="0" err="1">
                <a:latin typeface="Calibri" charset="0"/>
                <a:ea typeface="ＭＳ Ｐゴシック" charset="0"/>
              </a:rPr>
              <a:t>Prereqs</a:t>
            </a:r>
            <a:r>
              <a:rPr lang="en-US" dirty="0">
                <a:latin typeface="Calibri" charset="0"/>
                <a:ea typeface="ＭＳ Ｐゴシック" charset="0"/>
              </a:rPr>
              <a:t> – attending, </a:t>
            </a:r>
            <a:r>
              <a:rPr lang="en-US" dirty="0">
                <a:latin typeface="Book Antiqua" charset="0"/>
                <a:ea typeface="ＭＳ Ｐゴシック" charset="0"/>
              </a:rPr>
              <a:t>staying seated, keeping hands in lap, looking at teacher when name is called, looking at objects when prompted by teacher</a:t>
            </a:r>
          </a:p>
          <a:p>
            <a:pPr lvl="1"/>
            <a:r>
              <a:rPr lang="en-US" dirty="0">
                <a:latin typeface="Book Antiqua" charset="0"/>
                <a:ea typeface="ＭＳ Ｐゴシック" charset="0"/>
              </a:rPr>
              <a:t>Problem behaviors that may interfere with training may need to be decreased</a:t>
            </a:r>
          </a:p>
          <a:p>
            <a:endParaRPr lang="en-US" dirty="0">
              <a:latin typeface="Calibri" charset="0"/>
              <a:ea typeface="ＭＳ Ｐゴシック" charset="0"/>
              <a:cs typeface="ＭＳ Ｐゴシック" charset="0"/>
            </a:endParaRPr>
          </a:p>
        </p:txBody>
      </p:sp>
      <p:sp>
        <p:nvSpPr>
          <p:cNvPr id="4813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52D760A9-1321-8E46-A46D-A4E2C83D30F0}" type="slidenum">
              <a:rPr lang="en-US" sz="1200"/>
              <a:pPr/>
              <a:t>11</a:t>
            </a:fld>
            <a:endParaRPr lang="en-US" sz="1200"/>
          </a:p>
        </p:txBody>
      </p:sp>
    </p:spTree>
    <p:extLst>
      <p:ext uri="{BB962C8B-B14F-4D97-AF65-F5344CB8AC3E}">
        <p14:creationId xmlns:p14="http://schemas.microsoft.com/office/powerpoint/2010/main" val="2328175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Demonstrate</a:t>
            </a:r>
            <a:r>
              <a:rPr lang="en-US" baseline="0" dirty="0"/>
              <a:t> how to prompt correctly</a:t>
            </a:r>
          </a:p>
          <a:p>
            <a:pPr lvl="2"/>
            <a:r>
              <a:rPr lang="en-US" dirty="0" err="1">
                <a:latin typeface="Calibri" charset="0"/>
                <a:ea typeface="ＭＳ Ｐゴシック" charset="0"/>
              </a:rPr>
              <a:t>Prereqs</a:t>
            </a:r>
            <a:r>
              <a:rPr lang="en-US" dirty="0">
                <a:latin typeface="Calibri" charset="0"/>
                <a:ea typeface="ＭＳ Ｐゴシック" charset="0"/>
              </a:rPr>
              <a:t> – attending, </a:t>
            </a:r>
            <a:r>
              <a:rPr lang="en-US" dirty="0">
                <a:latin typeface="Book Antiqua" charset="0"/>
                <a:ea typeface="ＭＳ Ｐゴシック" charset="0"/>
              </a:rPr>
              <a:t>staying seated, keeping hands in lap, looking at teacher when name is called, looking at objects when prompted by teacher</a:t>
            </a:r>
          </a:p>
          <a:p>
            <a:pPr lvl="1"/>
            <a:r>
              <a:rPr lang="en-US" dirty="0">
                <a:latin typeface="Book Antiqua" charset="0"/>
                <a:ea typeface="ＭＳ Ｐゴシック" charset="0"/>
              </a:rPr>
              <a:t>Problem behaviors that may interfere with training may need to be decreased</a:t>
            </a:r>
          </a:p>
          <a:p>
            <a:endParaRPr lang="en-US" dirty="0"/>
          </a:p>
        </p:txBody>
      </p:sp>
      <p:sp>
        <p:nvSpPr>
          <p:cNvPr id="4" name="Slide Number Placeholder 3"/>
          <p:cNvSpPr>
            <a:spLocks noGrp="1"/>
          </p:cNvSpPr>
          <p:nvPr>
            <p:ph type="sldNum" sz="quarter" idx="10"/>
          </p:nvPr>
        </p:nvSpPr>
        <p:spPr/>
        <p:txBody>
          <a:bodyPr/>
          <a:lstStyle/>
          <a:p>
            <a:fld id="{8DA84FB6-A1A0-0442-801F-8CA62539B59A}" type="slidenum">
              <a:rPr lang="en-US" smtClean="0"/>
              <a:t>12</a:t>
            </a:fld>
            <a:endParaRPr lang="en-US"/>
          </a:p>
        </p:txBody>
      </p:sp>
    </p:spTree>
    <p:extLst>
      <p:ext uri="{BB962C8B-B14F-4D97-AF65-F5344CB8AC3E}">
        <p14:creationId xmlns:p14="http://schemas.microsoft.com/office/powerpoint/2010/main" val="3492197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Demonstrate</a:t>
            </a:r>
            <a:r>
              <a:rPr lang="en-US" baseline="0" dirty="0"/>
              <a:t> how to prompt correctly</a:t>
            </a:r>
          </a:p>
          <a:p>
            <a:pPr lvl="2"/>
            <a:r>
              <a:rPr lang="en-US" dirty="0" err="1">
                <a:latin typeface="Calibri" charset="0"/>
                <a:ea typeface="ＭＳ Ｐゴシック" charset="0"/>
              </a:rPr>
              <a:t>Prereqs</a:t>
            </a:r>
            <a:r>
              <a:rPr lang="en-US" dirty="0">
                <a:latin typeface="Calibri" charset="0"/>
                <a:ea typeface="ＭＳ Ｐゴシック" charset="0"/>
              </a:rPr>
              <a:t> – attending, </a:t>
            </a:r>
            <a:r>
              <a:rPr lang="en-US" dirty="0">
                <a:latin typeface="Book Antiqua" charset="0"/>
                <a:ea typeface="ＭＳ Ｐゴシック" charset="0"/>
              </a:rPr>
              <a:t>staying seated, keeping hands in lap, looking at teacher when name is called, looking at objects when prompted by teacher</a:t>
            </a:r>
          </a:p>
          <a:p>
            <a:pPr lvl="1"/>
            <a:r>
              <a:rPr lang="en-US" dirty="0">
                <a:latin typeface="Book Antiqua" charset="0"/>
                <a:ea typeface="ＭＳ Ｐゴシック" charset="0"/>
              </a:rPr>
              <a:t>Problem behaviors that may interfere with training may need to be decreased</a:t>
            </a:r>
          </a:p>
          <a:p>
            <a:endParaRPr lang="en-US" dirty="0"/>
          </a:p>
        </p:txBody>
      </p:sp>
      <p:sp>
        <p:nvSpPr>
          <p:cNvPr id="4" name="Slide Number Placeholder 3"/>
          <p:cNvSpPr>
            <a:spLocks noGrp="1"/>
          </p:cNvSpPr>
          <p:nvPr>
            <p:ph type="sldNum" sz="quarter" idx="10"/>
          </p:nvPr>
        </p:nvSpPr>
        <p:spPr/>
        <p:txBody>
          <a:bodyPr/>
          <a:lstStyle/>
          <a:p>
            <a:fld id="{8DA84FB6-A1A0-0442-801F-8CA62539B59A}" type="slidenum">
              <a:rPr lang="en-US" smtClean="0"/>
              <a:t>13</a:t>
            </a:fld>
            <a:endParaRPr lang="en-US"/>
          </a:p>
        </p:txBody>
      </p:sp>
    </p:spTree>
    <p:extLst>
      <p:ext uri="{BB962C8B-B14F-4D97-AF65-F5344CB8AC3E}">
        <p14:creationId xmlns:p14="http://schemas.microsoft.com/office/powerpoint/2010/main" val="3928725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38914" name="Notes Placeholder 2"/>
          <p:cNvSpPr>
            <a:spLocks noGrp="1"/>
          </p:cNvSpPr>
          <p:nvPr>
            <p:ph type="body" idx="1"/>
          </p:nvPr>
        </p:nvSpPr>
        <p:spPr bwMode="auto">
          <a:noFill/>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atin typeface="Calibri" charset="0"/>
              <a:ea typeface="ＭＳ Ｐゴシック" charset="0"/>
              <a:cs typeface="ＭＳ Ｐゴシック" charset="0"/>
            </a:endParaRPr>
          </a:p>
        </p:txBody>
      </p:sp>
      <p:sp>
        <p:nvSpPr>
          <p:cNvPr id="38915"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7C6A582-6725-644F-A4A2-88EE02A38EB7}" type="slidenum">
              <a:rPr lang="en-US" sz="1200">
                <a:cs typeface="Arial" charset="0"/>
              </a:rPr>
              <a:pPr eaLnBrk="1" hangingPunct="1"/>
              <a:t>16</a:t>
            </a:fld>
            <a:endParaRPr lang="en-US" sz="1200">
              <a:cs typeface="Arial" charset="0"/>
            </a:endParaRPr>
          </a:p>
        </p:txBody>
      </p:sp>
    </p:spTree>
    <p:extLst>
      <p:ext uri="{BB962C8B-B14F-4D97-AF65-F5344CB8AC3E}">
        <p14:creationId xmlns:p14="http://schemas.microsoft.com/office/powerpoint/2010/main" val="4729606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33794" name="Notes Placeholder 2"/>
          <p:cNvSpPr>
            <a:spLocks noGrp="1"/>
          </p:cNvSpPr>
          <p:nvPr>
            <p:ph type="body" idx="1"/>
          </p:nvPr>
        </p:nvSpPr>
        <p:spPr bwMode="auto">
          <a:noFill/>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atin typeface="Calibri" charset="0"/>
              <a:ea typeface="ＭＳ Ｐゴシック" charset="0"/>
              <a:cs typeface="ＭＳ Ｐゴシック" charset="0"/>
            </a:endParaRPr>
          </a:p>
        </p:txBody>
      </p:sp>
      <p:sp>
        <p:nvSpPr>
          <p:cNvPr id="33795"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3AE28C6-09FE-CD42-92EB-5FC27B18F927}" type="slidenum">
              <a:rPr lang="en-US" sz="1200">
                <a:cs typeface="Arial" charset="0"/>
              </a:rPr>
              <a:pPr eaLnBrk="1" hangingPunct="1"/>
              <a:t>17</a:t>
            </a:fld>
            <a:endParaRPr lang="en-US" sz="1200">
              <a:cs typeface="Arial" charset="0"/>
            </a:endParaRPr>
          </a:p>
        </p:txBody>
      </p:sp>
    </p:spTree>
    <p:extLst>
      <p:ext uri="{BB962C8B-B14F-4D97-AF65-F5344CB8AC3E}">
        <p14:creationId xmlns:p14="http://schemas.microsoft.com/office/powerpoint/2010/main" val="332712682"/>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6D6041B-18BD-9247-B2E0-FB3B8789BD78}" type="datetimeFigureOut">
              <a:rPr lang="en-US" smtClean="0"/>
              <a:t>10/12/19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DA5896F5-750F-7142-936F-4448EDA65B23}" type="slidenum">
              <a:rPr lang="en-US" smtClean="0"/>
              <a:t>‹#›</a:t>
            </a:fld>
            <a:endParaRPr lang="en-US"/>
          </a:p>
        </p:txBody>
      </p:sp>
    </p:spTree>
    <p:extLst>
      <p:ext uri="{BB962C8B-B14F-4D97-AF65-F5344CB8AC3E}">
        <p14:creationId xmlns:p14="http://schemas.microsoft.com/office/powerpoint/2010/main" val="2259738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D6041B-18BD-9247-B2E0-FB3B8789BD78}" type="datetimeFigureOut">
              <a:rPr lang="en-US" smtClean="0"/>
              <a:t>10/12/19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5896F5-750F-7142-936F-4448EDA65B23}" type="slidenum">
              <a:rPr lang="en-US" smtClean="0"/>
              <a:t>‹#›</a:t>
            </a:fld>
            <a:endParaRPr lang="en-US"/>
          </a:p>
        </p:txBody>
      </p:sp>
    </p:spTree>
    <p:extLst>
      <p:ext uri="{BB962C8B-B14F-4D97-AF65-F5344CB8AC3E}">
        <p14:creationId xmlns:p14="http://schemas.microsoft.com/office/powerpoint/2010/main" val="1603739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D6041B-18BD-9247-B2E0-FB3B8789BD78}" type="datetimeFigureOut">
              <a:rPr lang="en-US" smtClean="0"/>
              <a:t>10/12/19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5896F5-750F-7142-936F-4448EDA65B23}" type="slidenum">
              <a:rPr lang="en-US" smtClean="0"/>
              <a:t>‹#›</a:t>
            </a:fld>
            <a:endParaRPr lang="en-US"/>
          </a:p>
        </p:txBody>
      </p:sp>
    </p:spTree>
    <p:extLst>
      <p:ext uri="{BB962C8B-B14F-4D97-AF65-F5344CB8AC3E}">
        <p14:creationId xmlns:p14="http://schemas.microsoft.com/office/powerpoint/2010/main" val="2757865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D6041B-18BD-9247-B2E0-FB3B8789BD78}" type="datetimeFigureOut">
              <a:rPr lang="en-US" smtClean="0"/>
              <a:t>10/12/19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5896F5-750F-7142-936F-4448EDA65B23}" type="slidenum">
              <a:rPr lang="en-US" smtClean="0"/>
              <a:t>‹#›</a:t>
            </a:fld>
            <a:endParaRPr lang="en-US"/>
          </a:p>
        </p:txBody>
      </p:sp>
    </p:spTree>
    <p:extLst>
      <p:ext uri="{BB962C8B-B14F-4D97-AF65-F5344CB8AC3E}">
        <p14:creationId xmlns:p14="http://schemas.microsoft.com/office/powerpoint/2010/main" val="3239981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76D6041B-18BD-9247-B2E0-FB3B8789BD78}" type="datetimeFigureOut">
              <a:rPr lang="en-US" smtClean="0"/>
              <a:t>10/12/19</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DA5896F5-750F-7142-936F-4448EDA65B23}" type="slidenum">
              <a:rPr lang="en-US" smtClean="0"/>
              <a:t>‹#›</a:t>
            </a:fld>
            <a:endParaRPr lang="en-US"/>
          </a:p>
        </p:txBody>
      </p:sp>
    </p:spTree>
    <p:extLst>
      <p:ext uri="{BB962C8B-B14F-4D97-AF65-F5344CB8AC3E}">
        <p14:creationId xmlns:p14="http://schemas.microsoft.com/office/powerpoint/2010/main" val="2759706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D6041B-18BD-9247-B2E0-FB3B8789BD78}" type="datetimeFigureOut">
              <a:rPr lang="en-US" smtClean="0"/>
              <a:t>10/12/19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5896F5-750F-7142-936F-4448EDA65B23}" type="slidenum">
              <a:rPr lang="en-US" smtClean="0"/>
              <a:t>‹#›</a:t>
            </a:fld>
            <a:endParaRPr lang="en-US"/>
          </a:p>
        </p:txBody>
      </p:sp>
    </p:spTree>
    <p:extLst>
      <p:ext uri="{BB962C8B-B14F-4D97-AF65-F5344CB8AC3E}">
        <p14:creationId xmlns:p14="http://schemas.microsoft.com/office/powerpoint/2010/main" val="492977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D6041B-18BD-9247-B2E0-FB3B8789BD78}" type="datetimeFigureOut">
              <a:rPr lang="en-US" smtClean="0"/>
              <a:t>10/12/19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A5896F5-750F-7142-936F-4448EDA65B23}"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271432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76D6041B-18BD-9247-B2E0-FB3B8789BD78}" type="datetimeFigureOut">
              <a:rPr lang="en-US" smtClean="0"/>
              <a:t>10/12/19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A5896F5-750F-7142-936F-4448EDA65B23}" type="slidenum">
              <a:rPr lang="en-US" smtClean="0"/>
              <a:t>‹#›</a:t>
            </a:fld>
            <a:endParaRPr lang="en-US"/>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43276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D6041B-18BD-9247-B2E0-FB3B8789BD78}" type="datetimeFigureOut">
              <a:rPr lang="en-US" smtClean="0"/>
              <a:t>10/12/19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A5896F5-750F-7142-936F-4448EDA65B23}" type="slidenum">
              <a:rPr lang="en-US" smtClean="0"/>
              <a:t>‹#›</a:t>
            </a:fld>
            <a:endParaRPr lang="en-US"/>
          </a:p>
        </p:txBody>
      </p:sp>
    </p:spTree>
    <p:extLst>
      <p:ext uri="{BB962C8B-B14F-4D97-AF65-F5344CB8AC3E}">
        <p14:creationId xmlns:p14="http://schemas.microsoft.com/office/powerpoint/2010/main" val="3830676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D6041B-18BD-9247-B2E0-FB3B8789BD78}" type="datetimeFigureOut">
              <a:rPr lang="en-US" smtClean="0"/>
              <a:t>10/12/19</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DA5896F5-750F-7142-936F-4448EDA65B23}" type="slidenum">
              <a:rPr lang="en-US" smtClean="0"/>
              <a:t>‹#›</a:t>
            </a:fld>
            <a:endParaRPr lang="en-US"/>
          </a:p>
        </p:txBody>
      </p:sp>
    </p:spTree>
    <p:extLst>
      <p:ext uri="{BB962C8B-B14F-4D97-AF65-F5344CB8AC3E}">
        <p14:creationId xmlns:p14="http://schemas.microsoft.com/office/powerpoint/2010/main" val="4190560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D6041B-18BD-9247-B2E0-FB3B8789BD78}" type="datetimeFigureOut">
              <a:rPr lang="en-US" smtClean="0"/>
              <a:t>10/12/19</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DA5896F5-750F-7142-936F-4448EDA65B23}" type="slidenum">
              <a:rPr lang="en-US" smtClean="0"/>
              <a:t>‹#›</a:t>
            </a:fld>
            <a:endParaRPr lang="en-US"/>
          </a:p>
        </p:txBody>
      </p:sp>
    </p:spTree>
    <p:extLst>
      <p:ext uri="{BB962C8B-B14F-4D97-AF65-F5344CB8AC3E}">
        <p14:creationId xmlns:p14="http://schemas.microsoft.com/office/powerpoint/2010/main" val="1105042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76D6041B-18BD-9247-B2E0-FB3B8789BD78}" type="datetimeFigureOut">
              <a:rPr lang="en-US" smtClean="0"/>
              <a:t>10/12/19</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DA5896F5-750F-7142-936F-4448EDA65B23}" type="slidenum">
              <a:rPr lang="en-US" smtClean="0"/>
              <a:t>‹#›</a:t>
            </a:fld>
            <a:endParaRPr lang="en-US"/>
          </a:p>
        </p:txBody>
      </p:sp>
    </p:spTree>
    <p:extLst>
      <p:ext uri="{BB962C8B-B14F-4D97-AF65-F5344CB8AC3E}">
        <p14:creationId xmlns:p14="http://schemas.microsoft.com/office/powerpoint/2010/main" val="36973207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00DEA-41EE-5142-80FB-3B4C3432753D}"/>
              </a:ext>
            </a:extLst>
          </p:cNvPr>
          <p:cNvSpPr>
            <a:spLocks noGrp="1"/>
          </p:cNvSpPr>
          <p:nvPr>
            <p:ph type="ctrTitle"/>
          </p:nvPr>
        </p:nvSpPr>
        <p:spPr/>
        <p:txBody>
          <a:bodyPr/>
          <a:lstStyle/>
          <a:p>
            <a:r>
              <a:rPr lang="en-US" dirty="0"/>
              <a:t>Chapter 21-22: Imitation &amp; Shaping</a:t>
            </a:r>
          </a:p>
        </p:txBody>
      </p:sp>
      <p:sp>
        <p:nvSpPr>
          <p:cNvPr id="3" name="Subtitle 2">
            <a:extLst>
              <a:ext uri="{FF2B5EF4-FFF2-40B4-BE49-F238E27FC236}">
                <a16:creationId xmlns:a16="http://schemas.microsoft.com/office/drawing/2014/main" id="{94FEFAAB-0D18-5843-BA73-DB35A3405A2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085133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take a look…</a:t>
            </a:r>
          </a:p>
        </p:txBody>
      </p:sp>
      <p:sp>
        <p:nvSpPr>
          <p:cNvPr id="3" name="Content Placeholder 2"/>
          <p:cNvSpPr>
            <a:spLocks noGrp="1"/>
          </p:cNvSpPr>
          <p:nvPr>
            <p:ph idx="1"/>
          </p:nvPr>
        </p:nvSpPr>
        <p:spPr/>
        <p:txBody>
          <a:bodyPr/>
          <a:lstStyle/>
          <a:p>
            <a:endParaRPr lang="en-US" dirty="0"/>
          </a:p>
        </p:txBody>
      </p:sp>
      <p:pic>
        <p:nvPicPr>
          <p:cNvPr id="4" name="Picture 3" descr="AAEAAQAAAAAAAANxAAAAJGRiZWE2NWQxLWQyNTItNDIwOS04YmMxLTFkZTY5NjRjMWE2MA.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2460" y="2093976"/>
            <a:ext cx="5687080" cy="3909868"/>
          </a:xfrm>
          <a:prstGeom prst="rect">
            <a:avLst/>
          </a:prstGeom>
        </p:spPr>
      </p:pic>
    </p:spTree>
    <p:extLst>
      <p:ext uri="{BB962C8B-B14F-4D97-AF65-F5344CB8AC3E}">
        <p14:creationId xmlns:p14="http://schemas.microsoft.com/office/powerpoint/2010/main" val="305133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1676400" y="187325"/>
            <a:ext cx="8610600" cy="1336675"/>
          </a:xfrm>
        </p:spPr>
        <p:txBody>
          <a:bodyPr>
            <a:noAutofit/>
          </a:bodyPr>
          <a:lstStyle/>
          <a:p>
            <a:r>
              <a:rPr lang="en-US" dirty="0"/>
              <a:t>Steps to Imitation Training</a:t>
            </a:r>
            <a:br>
              <a:rPr lang="en-US" dirty="0"/>
            </a:br>
            <a:r>
              <a:rPr lang="en-US" sz="4000" dirty="0"/>
              <a:t>(</a:t>
            </a:r>
            <a:r>
              <a:rPr lang="en-US" sz="4000" dirty="0" err="1"/>
              <a:t>Striefel</a:t>
            </a:r>
            <a:r>
              <a:rPr lang="en-US" sz="4000" dirty="0"/>
              <a:t>, 1974)</a:t>
            </a:r>
            <a:endParaRPr lang="en-US" dirty="0"/>
          </a:p>
        </p:txBody>
      </p:sp>
      <p:sp>
        <p:nvSpPr>
          <p:cNvPr id="3" name="Content Placeholder 2"/>
          <p:cNvSpPr>
            <a:spLocks noGrp="1"/>
          </p:cNvSpPr>
          <p:nvPr>
            <p:ph idx="1"/>
          </p:nvPr>
        </p:nvSpPr>
        <p:spPr>
          <a:xfrm>
            <a:off x="1676400" y="1524000"/>
            <a:ext cx="8382000" cy="4343400"/>
          </a:xfrm>
        </p:spPr>
        <p:txBody>
          <a:bodyPr>
            <a:noAutofit/>
          </a:bodyPr>
          <a:lstStyle/>
          <a:p>
            <a:pPr marL="0" indent="0">
              <a:buNone/>
              <a:defRPr/>
            </a:pPr>
            <a:r>
              <a:rPr lang="en-US" sz="2600" dirty="0"/>
              <a:t>Assess and teach any prerequisite skills for imitation training</a:t>
            </a:r>
          </a:p>
          <a:p>
            <a:pPr lvl="1">
              <a:defRPr/>
            </a:pPr>
            <a:r>
              <a:rPr lang="en-US" sz="2600" dirty="0"/>
              <a:t>What </a:t>
            </a:r>
            <a:r>
              <a:rPr lang="en-US" sz="2600" dirty="0" err="1"/>
              <a:t>prereqs</a:t>
            </a:r>
            <a:r>
              <a:rPr lang="en-US" sz="2600" dirty="0"/>
              <a:t> are required?</a:t>
            </a:r>
          </a:p>
          <a:p>
            <a:pPr marL="0" indent="0">
              <a:buNone/>
              <a:defRPr/>
            </a:pPr>
            <a:r>
              <a:rPr lang="en-US" sz="2600" dirty="0"/>
              <a:t>Select models for training</a:t>
            </a:r>
          </a:p>
          <a:p>
            <a:pPr marL="0" indent="0">
              <a:buNone/>
              <a:defRPr/>
            </a:pPr>
            <a:r>
              <a:rPr lang="en-US" sz="2600" dirty="0"/>
              <a:t>Pretest</a:t>
            </a:r>
          </a:p>
          <a:p>
            <a:pPr lvl="1">
              <a:defRPr/>
            </a:pPr>
            <a:r>
              <a:rPr lang="en-US" sz="2600" dirty="0"/>
              <a:t>Why? </a:t>
            </a:r>
          </a:p>
          <a:p>
            <a:pPr marL="0" indent="0">
              <a:buNone/>
              <a:defRPr/>
            </a:pPr>
            <a:r>
              <a:rPr lang="en-US" sz="2600" dirty="0"/>
              <a:t>Sequence models for training</a:t>
            </a:r>
          </a:p>
          <a:p>
            <a:pPr lvl="1">
              <a:defRPr/>
            </a:pPr>
            <a:r>
              <a:rPr lang="en-US" sz="2600" dirty="0"/>
              <a:t>Simplest first</a:t>
            </a:r>
          </a:p>
          <a:p>
            <a:pPr marL="0" indent="0">
              <a:buNone/>
              <a:defRPr/>
            </a:pPr>
            <a:r>
              <a:rPr lang="en-US" sz="2600" dirty="0"/>
              <a:t>Perform imitation training</a:t>
            </a:r>
          </a:p>
          <a:p>
            <a:pPr>
              <a:defRPr/>
            </a:pPr>
            <a:endParaRPr lang="en-US" sz="2600" dirty="0"/>
          </a:p>
        </p:txBody>
      </p:sp>
    </p:spTree>
    <p:extLst>
      <p:ext uri="{BB962C8B-B14F-4D97-AF65-F5344CB8AC3E}">
        <p14:creationId xmlns:p14="http://schemas.microsoft.com/office/powerpoint/2010/main" val="8732087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349166"/>
            <a:ext cx="10058400" cy="1609344"/>
          </a:xfrm>
        </p:spPr>
        <p:txBody>
          <a:bodyPr/>
          <a:lstStyle/>
          <a:p>
            <a:r>
              <a:rPr lang="en-US" dirty="0"/>
              <a:t>Imitation Training (cont.) </a:t>
            </a:r>
          </a:p>
        </p:txBody>
      </p:sp>
      <p:sp>
        <p:nvSpPr>
          <p:cNvPr id="3" name="Content Placeholder 2"/>
          <p:cNvSpPr>
            <a:spLocks noGrp="1"/>
          </p:cNvSpPr>
          <p:nvPr>
            <p:ph idx="1"/>
          </p:nvPr>
        </p:nvSpPr>
        <p:spPr/>
        <p:txBody>
          <a:bodyPr>
            <a:noAutofit/>
          </a:bodyPr>
          <a:lstStyle/>
          <a:p>
            <a:r>
              <a:rPr lang="en-US" sz="2600" dirty="0"/>
              <a:t>Prerequisites</a:t>
            </a:r>
          </a:p>
          <a:p>
            <a:pPr lvl="2"/>
            <a:r>
              <a:rPr lang="en-US" sz="2600" dirty="0"/>
              <a:t>Attending skills</a:t>
            </a:r>
          </a:p>
          <a:p>
            <a:pPr lvl="2"/>
            <a:r>
              <a:rPr lang="en-US" sz="2600" dirty="0"/>
              <a:t>Decrease problem behaviors</a:t>
            </a:r>
          </a:p>
          <a:p>
            <a:r>
              <a:rPr lang="en-US" sz="2600" dirty="0"/>
              <a:t>Select models</a:t>
            </a:r>
          </a:p>
          <a:p>
            <a:pPr lvl="2"/>
            <a:r>
              <a:rPr lang="en-US" sz="2600" dirty="0"/>
              <a:t>Verbal imitation- echoing </a:t>
            </a:r>
          </a:p>
          <a:p>
            <a:pPr lvl="2"/>
            <a:r>
              <a:rPr lang="en-US" sz="2600" dirty="0"/>
              <a:t>Motor Imitation- moving body parts; with objects</a:t>
            </a:r>
          </a:p>
          <a:p>
            <a:pPr lvl="2"/>
            <a:endParaRPr lang="en-US" sz="2600" dirty="0"/>
          </a:p>
        </p:txBody>
      </p:sp>
    </p:spTree>
    <p:extLst>
      <p:ext uri="{BB962C8B-B14F-4D97-AF65-F5344CB8AC3E}">
        <p14:creationId xmlns:p14="http://schemas.microsoft.com/office/powerpoint/2010/main" val="1335135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Imitation Training (cont.) </a:t>
            </a:r>
          </a:p>
        </p:txBody>
      </p:sp>
      <p:sp>
        <p:nvSpPr>
          <p:cNvPr id="3" name="Content Placeholder 2"/>
          <p:cNvSpPr>
            <a:spLocks noGrp="1"/>
          </p:cNvSpPr>
          <p:nvPr>
            <p:ph idx="1"/>
          </p:nvPr>
        </p:nvSpPr>
        <p:spPr/>
        <p:txBody>
          <a:bodyPr>
            <a:noAutofit/>
          </a:bodyPr>
          <a:lstStyle/>
          <a:p>
            <a:r>
              <a:rPr lang="en-US" sz="2600" dirty="0"/>
              <a:t>Pretest</a:t>
            </a:r>
          </a:p>
          <a:p>
            <a:r>
              <a:rPr lang="en-US" sz="2600" dirty="0"/>
              <a:t>Training</a:t>
            </a:r>
          </a:p>
          <a:p>
            <a:pPr lvl="2"/>
            <a:r>
              <a:rPr lang="en-US" sz="2600" dirty="0"/>
              <a:t>Start with easiest</a:t>
            </a:r>
          </a:p>
          <a:p>
            <a:pPr lvl="2"/>
            <a:endParaRPr lang="en-US" sz="2600" dirty="0"/>
          </a:p>
        </p:txBody>
      </p:sp>
    </p:spTree>
    <p:extLst>
      <p:ext uri="{BB962C8B-B14F-4D97-AF65-F5344CB8AC3E}">
        <p14:creationId xmlns:p14="http://schemas.microsoft.com/office/powerpoint/2010/main" val="6762062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p:cNvSpPr>
            <a:spLocks noGrp="1" noChangeArrowheads="1"/>
          </p:cNvSpPr>
          <p:nvPr>
            <p:ph type="title"/>
          </p:nvPr>
        </p:nvSpPr>
        <p:spPr>
          <a:xfrm>
            <a:off x="1751012" y="103949"/>
            <a:ext cx="8689975" cy="1176338"/>
          </a:xfrm>
        </p:spPr>
        <p:txBody>
          <a:bodyPr>
            <a:normAutofit/>
          </a:bodyPr>
          <a:lstStyle/>
          <a:p>
            <a:r>
              <a:rPr lang="en-US" dirty="0"/>
              <a:t>Conducting Imitation Training</a:t>
            </a:r>
          </a:p>
        </p:txBody>
      </p:sp>
      <p:sp>
        <p:nvSpPr>
          <p:cNvPr id="30722" name="Rectangle 3"/>
          <p:cNvSpPr>
            <a:spLocks noGrp="1" noChangeArrowheads="1"/>
          </p:cNvSpPr>
          <p:nvPr>
            <p:ph type="body" idx="1"/>
          </p:nvPr>
        </p:nvSpPr>
        <p:spPr>
          <a:xfrm>
            <a:off x="2057400" y="1593882"/>
            <a:ext cx="7772400" cy="4572000"/>
          </a:xfrm>
        </p:spPr>
        <p:txBody>
          <a:bodyPr>
            <a:noAutofit/>
          </a:bodyPr>
          <a:lstStyle/>
          <a:p>
            <a:r>
              <a:rPr lang="en-US" sz="2600" dirty="0"/>
              <a:t>Training</a:t>
            </a:r>
          </a:p>
          <a:p>
            <a:pPr lvl="1"/>
            <a:r>
              <a:rPr lang="en-US" sz="2600" dirty="0"/>
              <a:t>Begin by teaching 1 of the 3 models in your set</a:t>
            </a:r>
          </a:p>
          <a:p>
            <a:pPr lvl="1"/>
            <a:r>
              <a:rPr lang="en-US" sz="2600" dirty="0"/>
              <a:t>Start with the model most often responded to or responded to with closest similarity during pre-assessment or data collection</a:t>
            </a:r>
          </a:p>
          <a:p>
            <a:pPr lvl="1"/>
            <a:r>
              <a:rPr lang="en-US" sz="2600" dirty="0"/>
              <a:t>Intersperse the target model with a mastered response</a:t>
            </a:r>
          </a:p>
          <a:p>
            <a:pPr lvl="2"/>
            <a:r>
              <a:rPr lang="en-US" sz="2600" dirty="0"/>
              <a:t>How do you select the mastered response?</a:t>
            </a:r>
          </a:p>
          <a:p>
            <a:pPr lvl="1"/>
            <a:endParaRPr lang="en-US" sz="2600" dirty="0"/>
          </a:p>
        </p:txBody>
      </p:sp>
    </p:spTree>
    <p:extLst>
      <p:ext uri="{BB962C8B-B14F-4D97-AF65-F5344CB8AC3E}">
        <p14:creationId xmlns:p14="http://schemas.microsoft.com/office/powerpoint/2010/main" val="19225000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3"/>
          <p:cNvSpPr>
            <a:spLocks noGrp="1" noChangeArrowheads="1"/>
          </p:cNvSpPr>
          <p:nvPr>
            <p:ph type="body" idx="1"/>
          </p:nvPr>
        </p:nvSpPr>
        <p:spPr>
          <a:xfrm>
            <a:off x="2057400" y="1524000"/>
            <a:ext cx="8305800" cy="4572000"/>
          </a:xfrm>
        </p:spPr>
        <p:txBody>
          <a:bodyPr>
            <a:noAutofit/>
          </a:bodyPr>
          <a:lstStyle/>
          <a:p>
            <a:pPr>
              <a:lnSpc>
                <a:spcPct val="90000"/>
              </a:lnSpc>
            </a:pPr>
            <a:r>
              <a:rPr lang="en-US" sz="2600" dirty="0"/>
              <a:t>Training</a:t>
            </a:r>
          </a:p>
          <a:p>
            <a:pPr lvl="1">
              <a:lnSpc>
                <a:spcPct val="90000"/>
              </a:lnSpc>
            </a:pPr>
            <a:r>
              <a:rPr lang="en-US" sz="2600" dirty="0"/>
              <a:t>Response prompts:</a:t>
            </a:r>
          </a:p>
          <a:p>
            <a:pPr lvl="2">
              <a:lnSpc>
                <a:spcPct val="90000"/>
              </a:lnSpc>
            </a:pPr>
            <a:r>
              <a:rPr lang="en-US" sz="2600" dirty="0"/>
              <a:t>Physical prompts - Use manual guidance if necessary to prompt the response</a:t>
            </a:r>
          </a:p>
          <a:p>
            <a:pPr lvl="2">
              <a:lnSpc>
                <a:spcPct val="90000"/>
              </a:lnSpc>
            </a:pPr>
            <a:r>
              <a:rPr lang="en-US" sz="2600" dirty="0"/>
              <a:t>Verbal prompts - spoken or written</a:t>
            </a:r>
          </a:p>
          <a:p>
            <a:pPr lvl="1">
              <a:lnSpc>
                <a:spcPct val="90000"/>
              </a:lnSpc>
            </a:pPr>
            <a:r>
              <a:rPr lang="en-US" sz="2600" dirty="0"/>
              <a:t>Gradually fade prompts as quickly as possible</a:t>
            </a:r>
          </a:p>
          <a:p>
            <a:pPr lvl="1">
              <a:lnSpc>
                <a:spcPct val="90000"/>
              </a:lnSpc>
            </a:pPr>
            <a:r>
              <a:rPr lang="en-US" sz="2600" dirty="0"/>
              <a:t>Continue until learner responds correctly once –why not repeatedly?</a:t>
            </a:r>
          </a:p>
          <a:p>
            <a:pPr lvl="1">
              <a:lnSpc>
                <a:spcPct val="90000"/>
              </a:lnSpc>
            </a:pPr>
            <a:r>
              <a:rPr lang="en-US" sz="2600" dirty="0"/>
              <a:t>Either end session or introduce new model</a:t>
            </a:r>
          </a:p>
        </p:txBody>
      </p:sp>
      <p:sp>
        <p:nvSpPr>
          <p:cNvPr id="31746" name="Rectangle 2"/>
          <p:cNvSpPr txBox="1">
            <a:spLocks noChangeArrowheads="1"/>
          </p:cNvSpPr>
          <p:nvPr/>
        </p:nvSpPr>
        <p:spPr bwMode="auto">
          <a:xfrm>
            <a:off x="1752601" y="22225"/>
            <a:ext cx="8689975" cy="1176338"/>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5400" dirty="0">
                <a:latin typeface="+mj-lt"/>
              </a:rPr>
              <a:t>Conducting Imitation Training</a:t>
            </a:r>
          </a:p>
        </p:txBody>
      </p:sp>
    </p:spTree>
    <p:extLst>
      <p:ext uri="{BB962C8B-B14F-4D97-AF65-F5344CB8AC3E}">
        <p14:creationId xmlns:p14="http://schemas.microsoft.com/office/powerpoint/2010/main" val="22765314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p:cNvSpPr>
            <a:spLocks noGrp="1" noChangeArrowheads="1"/>
          </p:cNvSpPr>
          <p:nvPr>
            <p:ph type="title"/>
          </p:nvPr>
        </p:nvSpPr>
        <p:spPr/>
        <p:txBody>
          <a:bodyPr/>
          <a:lstStyle/>
          <a:p>
            <a:pPr eaLnBrk="1" hangingPunct="1"/>
            <a:r>
              <a:rPr lang="en-US" dirty="0"/>
              <a:t>The Imitative Verbal Prompt</a:t>
            </a:r>
          </a:p>
        </p:txBody>
      </p:sp>
      <p:sp>
        <p:nvSpPr>
          <p:cNvPr id="37890" name="AutoShape 5"/>
          <p:cNvSpPr>
            <a:spLocks noChangeAspect="1" noChangeArrowheads="1"/>
          </p:cNvSpPr>
          <p:nvPr/>
        </p:nvSpPr>
        <p:spPr bwMode="auto">
          <a:xfrm>
            <a:off x="2438400" y="2133601"/>
            <a:ext cx="7310438" cy="38131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p:txBody>
      </p:sp>
      <p:grpSp>
        <p:nvGrpSpPr>
          <p:cNvPr id="29702" name="Group 6"/>
          <p:cNvGrpSpPr>
            <a:grpSpLocks/>
          </p:cNvGrpSpPr>
          <p:nvPr/>
        </p:nvGrpSpPr>
        <p:grpSpPr bwMode="auto">
          <a:xfrm>
            <a:off x="2438401" y="2057401"/>
            <a:ext cx="7337425" cy="3876675"/>
            <a:chOff x="576" y="1296"/>
            <a:chExt cx="4622" cy="2442"/>
          </a:xfrm>
        </p:grpSpPr>
        <p:sp>
          <p:nvSpPr>
            <p:cNvPr id="27653" name="AutoShape 7"/>
            <p:cNvSpPr>
              <a:spLocks noChangeArrowheads="1"/>
            </p:cNvSpPr>
            <p:nvPr/>
          </p:nvSpPr>
          <p:spPr bwMode="auto">
            <a:xfrm>
              <a:off x="624" y="3023"/>
              <a:ext cx="1382" cy="715"/>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defRPr/>
              </a:pPr>
              <a:r>
                <a:rPr lang="en-US" dirty="0">
                  <a:solidFill>
                    <a:schemeClr val="accent2">
                      <a:lumMod val="40000"/>
                      <a:lumOff val="60000"/>
                    </a:schemeClr>
                  </a:solidFill>
                </a:rPr>
                <a:t>SΔ:</a:t>
              </a:r>
            </a:p>
            <a:p>
              <a:pPr algn="ctr">
                <a:defRPr/>
              </a:pPr>
              <a:r>
                <a:rPr lang="en-US" dirty="0">
                  <a:solidFill>
                    <a:schemeClr val="accent2">
                      <a:lumMod val="40000"/>
                      <a:lumOff val="60000"/>
                    </a:schemeClr>
                  </a:solidFill>
                </a:rPr>
                <a:t>Attendant doesn’t show a cat picture</a:t>
              </a:r>
            </a:p>
          </p:txBody>
        </p:sp>
        <p:sp>
          <p:nvSpPr>
            <p:cNvPr id="37893" name="AutoShape 8"/>
            <p:cNvSpPr>
              <a:spLocks noChangeArrowheads="1"/>
            </p:cNvSpPr>
            <p:nvPr/>
          </p:nvSpPr>
          <p:spPr bwMode="auto">
            <a:xfrm>
              <a:off x="624" y="1296"/>
              <a:ext cx="1382" cy="715"/>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b="1">
                  <a:solidFill>
                    <a:srgbClr val="000000"/>
                  </a:solidFill>
                  <a:latin typeface="Times New Roman" charset="0"/>
                </a:rPr>
                <a:t>S</a:t>
              </a:r>
              <a:r>
                <a:rPr lang="en-US" b="1" baseline="30000">
                  <a:solidFill>
                    <a:srgbClr val="000000"/>
                  </a:solidFill>
                  <a:latin typeface="Times New Roman" charset="0"/>
                </a:rPr>
                <a:t>D</a:t>
              </a:r>
              <a:r>
                <a:rPr lang="en-US" b="1">
                  <a:solidFill>
                    <a:srgbClr val="000000"/>
                  </a:solidFill>
                  <a:latin typeface="Times New Roman" charset="0"/>
                </a:rPr>
                <a:t>:</a:t>
              </a:r>
            </a:p>
          </p:txBody>
        </p:sp>
        <p:grpSp>
          <p:nvGrpSpPr>
            <p:cNvPr id="37894" name="Group 9"/>
            <p:cNvGrpSpPr>
              <a:grpSpLocks/>
            </p:cNvGrpSpPr>
            <p:nvPr/>
          </p:nvGrpSpPr>
          <p:grpSpPr bwMode="auto">
            <a:xfrm>
              <a:off x="2264" y="1371"/>
              <a:ext cx="2934" cy="2367"/>
              <a:chOff x="1052" y="9060"/>
              <a:chExt cx="3574" cy="5560"/>
            </a:xfrm>
          </p:grpSpPr>
          <p:sp>
            <p:nvSpPr>
              <p:cNvPr id="37898" name="AutoShape 10"/>
              <p:cNvSpPr>
                <a:spLocks noChangeArrowheads="1"/>
              </p:cNvSpPr>
              <p:nvPr/>
            </p:nvSpPr>
            <p:spPr bwMode="auto">
              <a:xfrm>
                <a:off x="1052" y="10950"/>
                <a:ext cx="1683" cy="1680"/>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b="1">
                    <a:solidFill>
                      <a:srgbClr val="000000"/>
                    </a:solidFill>
                    <a:latin typeface="Times New Roman" charset="0"/>
                  </a:rPr>
                  <a:t>Behavior:</a:t>
                </a:r>
              </a:p>
            </p:txBody>
          </p:sp>
          <p:sp>
            <p:nvSpPr>
              <p:cNvPr id="37899" name="AutoShape 11"/>
              <p:cNvSpPr>
                <a:spLocks noChangeArrowheads="1"/>
              </p:cNvSpPr>
              <p:nvPr/>
            </p:nvSpPr>
            <p:spPr bwMode="auto">
              <a:xfrm>
                <a:off x="2943" y="12940"/>
                <a:ext cx="1683" cy="1680"/>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b="1">
                    <a:solidFill>
                      <a:srgbClr val="000000"/>
                    </a:solidFill>
                    <a:latin typeface="Times New Roman" charset="0"/>
                  </a:rPr>
                  <a:t>After:</a:t>
                </a:r>
              </a:p>
            </p:txBody>
          </p:sp>
          <p:sp>
            <p:nvSpPr>
              <p:cNvPr id="37900" name="AutoShape 12"/>
              <p:cNvSpPr>
                <a:spLocks noChangeArrowheads="1"/>
              </p:cNvSpPr>
              <p:nvPr/>
            </p:nvSpPr>
            <p:spPr bwMode="auto">
              <a:xfrm>
                <a:off x="2911" y="9060"/>
                <a:ext cx="1683" cy="1680"/>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b="1">
                    <a:solidFill>
                      <a:srgbClr val="000000"/>
                    </a:solidFill>
                    <a:latin typeface="Times New Roman" charset="0"/>
                  </a:rPr>
                  <a:t>After:</a:t>
                </a:r>
              </a:p>
            </p:txBody>
          </p:sp>
          <p:sp>
            <p:nvSpPr>
              <p:cNvPr id="37901" name="Line 13"/>
              <p:cNvSpPr>
                <a:spLocks noChangeShapeType="1"/>
              </p:cNvSpPr>
              <p:nvPr/>
            </p:nvSpPr>
            <p:spPr bwMode="auto">
              <a:xfrm flipV="1">
                <a:off x="2735" y="10740"/>
                <a:ext cx="173" cy="105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37902" name="Line 14"/>
              <p:cNvSpPr>
                <a:spLocks noChangeShapeType="1"/>
              </p:cNvSpPr>
              <p:nvPr/>
            </p:nvSpPr>
            <p:spPr bwMode="auto">
              <a:xfrm>
                <a:off x="2735" y="11790"/>
                <a:ext cx="173" cy="105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sp>
          <p:nvSpPr>
            <p:cNvPr id="37895" name="AutoShape 15"/>
            <p:cNvSpPr>
              <a:spLocks noChangeArrowheads="1"/>
            </p:cNvSpPr>
            <p:nvPr/>
          </p:nvSpPr>
          <p:spPr bwMode="auto">
            <a:xfrm>
              <a:off x="1958" y="2417"/>
              <a:ext cx="306" cy="218"/>
            </a:xfrm>
            <a:prstGeom prst="rightArrow">
              <a:avLst>
                <a:gd name="adj1" fmla="val 50000"/>
                <a:gd name="adj2" fmla="val 35092"/>
              </a:avLst>
            </a:prstGeom>
            <a:solidFill>
              <a:srgbClr val="FFFFFF"/>
            </a:solidFill>
            <a:ln w="9525">
              <a:solidFill>
                <a:srgbClr val="000000"/>
              </a:solidFill>
              <a:miter lim="800000"/>
              <a:headEnd/>
              <a:tailEnd/>
            </a:ln>
          </p:spPr>
          <p:txBody>
            <a:bodyPr/>
            <a:lstStyle/>
            <a:p>
              <a:pPr algn="ctr"/>
              <a:endParaRPr lang="en-US"/>
            </a:p>
          </p:txBody>
        </p:sp>
        <p:sp>
          <p:nvSpPr>
            <p:cNvPr id="37896" name="AutoShape 16"/>
            <p:cNvSpPr>
              <a:spLocks noChangeArrowheads="1"/>
            </p:cNvSpPr>
            <p:nvPr/>
          </p:nvSpPr>
          <p:spPr bwMode="auto">
            <a:xfrm>
              <a:off x="576" y="2187"/>
              <a:ext cx="1382" cy="690"/>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b="1">
                  <a:solidFill>
                    <a:srgbClr val="000000"/>
                  </a:solidFill>
                  <a:latin typeface="Times New Roman" charset="0"/>
                </a:rPr>
                <a:t>Before:</a:t>
              </a:r>
            </a:p>
          </p:txBody>
        </p:sp>
        <p:sp>
          <p:nvSpPr>
            <p:cNvPr id="37897" name="AutoShape 17"/>
            <p:cNvSpPr>
              <a:spLocks noChangeArrowheads="1"/>
            </p:cNvSpPr>
            <p:nvPr/>
          </p:nvSpPr>
          <p:spPr bwMode="auto">
            <a:xfrm>
              <a:off x="2256" y="1344"/>
              <a:ext cx="1382" cy="715"/>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sz="2000" b="1">
                  <a:solidFill>
                    <a:srgbClr val="000000"/>
                  </a:solidFill>
                  <a:latin typeface="Times New Roman" charset="0"/>
                </a:rPr>
                <a:t>S</a:t>
              </a:r>
              <a:r>
                <a:rPr lang="en-US" sz="2000" b="1" baseline="30000">
                  <a:solidFill>
                    <a:srgbClr val="000000"/>
                  </a:solidFill>
                  <a:latin typeface="Times New Roman" charset="0"/>
                </a:rPr>
                <a:t>prompt</a:t>
              </a:r>
              <a:r>
                <a:rPr lang="en-US" sz="2000" b="1">
                  <a:solidFill>
                    <a:srgbClr val="000000"/>
                  </a:solidFill>
                  <a:latin typeface="Times New Roman" charset="0"/>
                </a:rPr>
                <a:t>:</a:t>
              </a:r>
            </a:p>
          </p:txBody>
        </p:sp>
      </p:grpSp>
    </p:spTree>
    <p:extLst>
      <p:ext uri="{BB962C8B-B14F-4D97-AF65-F5344CB8AC3E}">
        <p14:creationId xmlns:p14="http://schemas.microsoft.com/office/powerpoint/2010/main" val="3878810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9702"/>
                                        </p:tgtEl>
                                        <p:attrNameLst>
                                          <p:attrName>style.visibility</p:attrName>
                                        </p:attrNameLst>
                                      </p:cBhvr>
                                      <p:to>
                                        <p:strVal val="visible"/>
                                      </p:to>
                                    </p:set>
                                    <p:anim calcmode="lin" valueType="num">
                                      <p:cBhvr additive="base">
                                        <p:cTn id="7" dur="500" fill="hold"/>
                                        <p:tgtEl>
                                          <p:spTgt spid="29702"/>
                                        </p:tgtEl>
                                        <p:attrNameLst>
                                          <p:attrName>ppt_x</p:attrName>
                                        </p:attrNameLst>
                                      </p:cBhvr>
                                      <p:tavLst>
                                        <p:tav tm="0">
                                          <p:val>
                                            <p:strVal val="#ppt_x"/>
                                          </p:val>
                                        </p:tav>
                                        <p:tav tm="100000">
                                          <p:val>
                                            <p:strVal val="#ppt_x"/>
                                          </p:val>
                                        </p:tav>
                                      </p:tavLst>
                                    </p:anim>
                                    <p:anim calcmode="lin" valueType="num">
                                      <p:cBhvr additive="base">
                                        <p:cTn id="8" dur="500" fill="hold"/>
                                        <p:tgtEl>
                                          <p:spTgt spid="2970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a:spLocks noGrp="1" noChangeArrowheads="1"/>
          </p:cNvSpPr>
          <p:nvPr>
            <p:ph type="title"/>
          </p:nvPr>
        </p:nvSpPr>
        <p:spPr/>
        <p:txBody>
          <a:bodyPr/>
          <a:lstStyle/>
          <a:p>
            <a:pPr eaLnBrk="1" hangingPunct="1"/>
            <a:r>
              <a:rPr lang="en-US" dirty="0"/>
              <a:t>The Imitative Verbal Prompt</a:t>
            </a:r>
          </a:p>
        </p:txBody>
      </p:sp>
      <p:sp>
        <p:nvSpPr>
          <p:cNvPr id="32770" name="AutoShape 5"/>
          <p:cNvSpPr>
            <a:spLocks noChangeAspect="1" noChangeArrowheads="1"/>
          </p:cNvSpPr>
          <p:nvPr/>
        </p:nvSpPr>
        <p:spPr bwMode="auto">
          <a:xfrm>
            <a:off x="2438400" y="2133601"/>
            <a:ext cx="7310438" cy="38131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p:txBody>
      </p:sp>
      <p:grpSp>
        <p:nvGrpSpPr>
          <p:cNvPr id="29702" name="Group 6"/>
          <p:cNvGrpSpPr>
            <a:grpSpLocks/>
          </p:cNvGrpSpPr>
          <p:nvPr/>
        </p:nvGrpSpPr>
        <p:grpSpPr bwMode="auto">
          <a:xfrm>
            <a:off x="2438401" y="2057401"/>
            <a:ext cx="7337425" cy="3876675"/>
            <a:chOff x="576" y="1296"/>
            <a:chExt cx="4622" cy="2442"/>
          </a:xfrm>
        </p:grpSpPr>
        <p:sp>
          <p:nvSpPr>
            <p:cNvPr id="27653" name="AutoShape 7"/>
            <p:cNvSpPr>
              <a:spLocks noChangeArrowheads="1"/>
            </p:cNvSpPr>
            <p:nvPr/>
          </p:nvSpPr>
          <p:spPr bwMode="auto">
            <a:xfrm>
              <a:off x="624" y="3023"/>
              <a:ext cx="1382" cy="715"/>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defRPr/>
              </a:pPr>
              <a:r>
                <a:rPr lang="en-US" dirty="0">
                  <a:solidFill>
                    <a:schemeClr val="accent2">
                      <a:lumMod val="40000"/>
                      <a:lumOff val="60000"/>
                    </a:schemeClr>
                  </a:solidFill>
                </a:rPr>
                <a:t>SΔ:</a:t>
              </a:r>
            </a:p>
            <a:p>
              <a:pPr algn="ctr">
                <a:defRPr/>
              </a:pPr>
              <a:r>
                <a:rPr lang="en-US" dirty="0">
                  <a:solidFill>
                    <a:schemeClr val="accent2">
                      <a:lumMod val="40000"/>
                      <a:lumOff val="60000"/>
                    </a:schemeClr>
                  </a:solidFill>
                </a:rPr>
                <a:t>Attendant doesn’t show a cat picture</a:t>
              </a:r>
            </a:p>
          </p:txBody>
        </p:sp>
        <p:sp>
          <p:nvSpPr>
            <p:cNvPr id="32773" name="AutoShape 8"/>
            <p:cNvSpPr>
              <a:spLocks noChangeArrowheads="1"/>
            </p:cNvSpPr>
            <p:nvPr/>
          </p:nvSpPr>
          <p:spPr bwMode="auto">
            <a:xfrm>
              <a:off x="624" y="1296"/>
              <a:ext cx="1382" cy="715"/>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b="1">
                  <a:solidFill>
                    <a:srgbClr val="000000"/>
                  </a:solidFill>
                  <a:latin typeface="Times New Roman" charset="0"/>
                </a:rPr>
                <a:t>S</a:t>
              </a:r>
              <a:r>
                <a:rPr lang="en-US" b="1" baseline="30000">
                  <a:solidFill>
                    <a:srgbClr val="000000"/>
                  </a:solidFill>
                  <a:latin typeface="Times New Roman" charset="0"/>
                </a:rPr>
                <a:t>D</a:t>
              </a:r>
              <a:r>
                <a:rPr lang="en-US" b="1">
                  <a:solidFill>
                    <a:srgbClr val="000000"/>
                  </a:solidFill>
                  <a:latin typeface="Times New Roman" charset="0"/>
                </a:rPr>
                <a:t>:</a:t>
              </a:r>
            </a:p>
            <a:p>
              <a:pPr algn="ctr"/>
              <a:r>
                <a:rPr lang="en-US"/>
                <a:t>Attendant shows a cat picture</a:t>
              </a:r>
            </a:p>
          </p:txBody>
        </p:sp>
        <p:grpSp>
          <p:nvGrpSpPr>
            <p:cNvPr id="32774" name="Group 9"/>
            <p:cNvGrpSpPr>
              <a:grpSpLocks/>
            </p:cNvGrpSpPr>
            <p:nvPr/>
          </p:nvGrpSpPr>
          <p:grpSpPr bwMode="auto">
            <a:xfrm>
              <a:off x="2264" y="1371"/>
              <a:ext cx="2934" cy="2367"/>
              <a:chOff x="1052" y="9060"/>
              <a:chExt cx="3574" cy="5560"/>
            </a:xfrm>
          </p:grpSpPr>
          <p:sp>
            <p:nvSpPr>
              <p:cNvPr id="32778" name="AutoShape 10"/>
              <p:cNvSpPr>
                <a:spLocks noChangeArrowheads="1"/>
              </p:cNvSpPr>
              <p:nvPr/>
            </p:nvSpPr>
            <p:spPr bwMode="auto">
              <a:xfrm>
                <a:off x="1052" y="10950"/>
                <a:ext cx="1683" cy="1680"/>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b="1">
                    <a:solidFill>
                      <a:srgbClr val="000000"/>
                    </a:solidFill>
                    <a:latin typeface="Times New Roman" charset="0"/>
                  </a:rPr>
                  <a:t>Behavior:</a:t>
                </a:r>
              </a:p>
              <a:p>
                <a:pPr algn="ctr"/>
                <a:r>
                  <a:rPr lang="en-US"/>
                  <a:t>Dicky says, “Cat.”</a:t>
                </a:r>
              </a:p>
            </p:txBody>
          </p:sp>
          <p:sp>
            <p:nvSpPr>
              <p:cNvPr id="32779" name="AutoShape 11"/>
              <p:cNvSpPr>
                <a:spLocks noChangeArrowheads="1"/>
              </p:cNvSpPr>
              <p:nvPr/>
            </p:nvSpPr>
            <p:spPr bwMode="auto">
              <a:xfrm>
                <a:off x="2943" y="12940"/>
                <a:ext cx="1683" cy="1680"/>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b="1">
                    <a:solidFill>
                      <a:srgbClr val="000000"/>
                    </a:solidFill>
                    <a:latin typeface="Times New Roman" charset="0"/>
                  </a:rPr>
                  <a:t>After:</a:t>
                </a:r>
              </a:p>
              <a:p>
                <a:pPr algn="ctr"/>
                <a:r>
                  <a:rPr lang="en-US"/>
                  <a:t>Dicky has no praise or food</a:t>
                </a:r>
              </a:p>
            </p:txBody>
          </p:sp>
          <p:sp>
            <p:nvSpPr>
              <p:cNvPr id="32780" name="AutoShape 12"/>
              <p:cNvSpPr>
                <a:spLocks noChangeArrowheads="1"/>
              </p:cNvSpPr>
              <p:nvPr/>
            </p:nvSpPr>
            <p:spPr bwMode="auto">
              <a:xfrm>
                <a:off x="2911" y="9060"/>
                <a:ext cx="1683" cy="1680"/>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b="1">
                    <a:solidFill>
                      <a:srgbClr val="000000"/>
                    </a:solidFill>
                    <a:latin typeface="Times New Roman" charset="0"/>
                  </a:rPr>
                  <a:t>After:</a:t>
                </a:r>
              </a:p>
              <a:p>
                <a:pPr algn="ctr"/>
                <a:r>
                  <a:rPr lang="en-US"/>
                  <a:t>Dicky has praise and food</a:t>
                </a:r>
              </a:p>
            </p:txBody>
          </p:sp>
          <p:sp>
            <p:nvSpPr>
              <p:cNvPr id="32781" name="Line 13"/>
              <p:cNvSpPr>
                <a:spLocks noChangeShapeType="1"/>
              </p:cNvSpPr>
              <p:nvPr/>
            </p:nvSpPr>
            <p:spPr bwMode="auto">
              <a:xfrm flipV="1">
                <a:off x="2735" y="10740"/>
                <a:ext cx="173" cy="105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32782" name="Line 14"/>
              <p:cNvSpPr>
                <a:spLocks noChangeShapeType="1"/>
              </p:cNvSpPr>
              <p:nvPr/>
            </p:nvSpPr>
            <p:spPr bwMode="auto">
              <a:xfrm>
                <a:off x="2735" y="11790"/>
                <a:ext cx="173" cy="105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grpSp>
        <p:sp>
          <p:nvSpPr>
            <p:cNvPr id="32775" name="AutoShape 15"/>
            <p:cNvSpPr>
              <a:spLocks noChangeArrowheads="1"/>
            </p:cNvSpPr>
            <p:nvPr/>
          </p:nvSpPr>
          <p:spPr bwMode="auto">
            <a:xfrm>
              <a:off x="1958" y="2417"/>
              <a:ext cx="306" cy="218"/>
            </a:xfrm>
            <a:prstGeom prst="rightArrow">
              <a:avLst>
                <a:gd name="adj1" fmla="val 50000"/>
                <a:gd name="adj2" fmla="val 35092"/>
              </a:avLst>
            </a:prstGeom>
            <a:solidFill>
              <a:srgbClr val="FFFFFF"/>
            </a:solidFill>
            <a:ln w="9525">
              <a:solidFill>
                <a:srgbClr val="000000"/>
              </a:solidFill>
              <a:miter lim="800000"/>
              <a:headEnd/>
              <a:tailEnd/>
            </a:ln>
          </p:spPr>
          <p:txBody>
            <a:bodyPr/>
            <a:lstStyle/>
            <a:p>
              <a:pPr algn="ctr"/>
              <a:endParaRPr lang="en-US"/>
            </a:p>
          </p:txBody>
        </p:sp>
        <p:sp>
          <p:nvSpPr>
            <p:cNvPr id="32776" name="AutoShape 16"/>
            <p:cNvSpPr>
              <a:spLocks noChangeArrowheads="1"/>
            </p:cNvSpPr>
            <p:nvPr/>
          </p:nvSpPr>
          <p:spPr bwMode="auto">
            <a:xfrm>
              <a:off x="576" y="2187"/>
              <a:ext cx="1382" cy="690"/>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b="1">
                  <a:solidFill>
                    <a:srgbClr val="000000"/>
                  </a:solidFill>
                  <a:latin typeface="Times New Roman" charset="0"/>
                </a:rPr>
                <a:t>Before:</a:t>
              </a:r>
            </a:p>
            <a:p>
              <a:pPr algn="ctr"/>
              <a:r>
                <a:rPr lang="en-US"/>
                <a:t>Dicky has no praise or food</a:t>
              </a:r>
            </a:p>
          </p:txBody>
        </p:sp>
        <p:sp>
          <p:nvSpPr>
            <p:cNvPr id="32777" name="AutoShape 17"/>
            <p:cNvSpPr>
              <a:spLocks noChangeArrowheads="1"/>
            </p:cNvSpPr>
            <p:nvPr/>
          </p:nvSpPr>
          <p:spPr bwMode="auto">
            <a:xfrm>
              <a:off x="2256" y="1344"/>
              <a:ext cx="1382" cy="715"/>
            </a:xfrm>
            <a:prstGeom prst="roundRect">
              <a:avLst>
                <a:gd name="adj" fmla="val 16667"/>
              </a:avLst>
            </a:prstGeom>
            <a:solidFill>
              <a:srgbClr val="FFFFFF"/>
            </a:solidFill>
            <a:ln w="9525">
              <a:solidFill>
                <a:srgbClr val="000000"/>
              </a:solidFill>
              <a:round/>
              <a:headEnd/>
              <a:tailEnd/>
            </a:ln>
          </p:spPr>
          <p:txBody>
            <a:bodyPr lIns="69494" tIns="34747" rIns="69494" bIns="34747"/>
            <a:lstStyle/>
            <a:p>
              <a:pPr algn="ctr"/>
              <a:r>
                <a:rPr lang="en-US" sz="2000" b="1">
                  <a:solidFill>
                    <a:srgbClr val="000000"/>
                  </a:solidFill>
                  <a:latin typeface="Times New Roman" charset="0"/>
                </a:rPr>
                <a:t>S</a:t>
              </a:r>
              <a:r>
                <a:rPr lang="en-US" sz="2000" b="1" baseline="30000">
                  <a:solidFill>
                    <a:srgbClr val="000000"/>
                  </a:solidFill>
                  <a:latin typeface="Times New Roman" charset="0"/>
                </a:rPr>
                <a:t>Prompt</a:t>
              </a:r>
              <a:r>
                <a:rPr lang="en-US" sz="2000" b="1">
                  <a:solidFill>
                    <a:srgbClr val="000000"/>
                  </a:solidFill>
                  <a:latin typeface="Times New Roman" charset="0"/>
                </a:rPr>
                <a:t>:</a:t>
              </a:r>
            </a:p>
            <a:p>
              <a:pPr algn="ctr"/>
              <a:r>
                <a:rPr lang="en-US"/>
                <a:t>Attendant says, “This is a cat.”</a:t>
              </a:r>
            </a:p>
          </p:txBody>
        </p:sp>
      </p:grpSp>
    </p:spTree>
    <p:extLst>
      <p:ext uri="{BB962C8B-B14F-4D97-AF65-F5344CB8AC3E}">
        <p14:creationId xmlns:p14="http://schemas.microsoft.com/office/powerpoint/2010/main" val="7178968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9702"/>
                                        </p:tgtEl>
                                        <p:attrNameLst>
                                          <p:attrName>style.visibility</p:attrName>
                                        </p:attrNameLst>
                                      </p:cBhvr>
                                      <p:to>
                                        <p:strVal val="visible"/>
                                      </p:to>
                                    </p:set>
                                    <p:anim calcmode="lin" valueType="num">
                                      <p:cBhvr additive="base">
                                        <p:cTn id="7" dur="500" fill="hold"/>
                                        <p:tgtEl>
                                          <p:spTgt spid="29702"/>
                                        </p:tgtEl>
                                        <p:attrNameLst>
                                          <p:attrName>ppt_x</p:attrName>
                                        </p:attrNameLst>
                                      </p:cBhvr>
                                      <p:tavLst>
                                        <p:tav tm="0">
                                          <p:val>
                                            <p:strVal val="#ppt_x"/>
                                          </p:val>
                                        </p:tav>
                                        <p:tav tm="100000">
                                          <p:val>
                                            <p:strVal val="#ppt_x"/>
                                          </p:val>
                                        </p:tav>
                                      </p:tavLst>
                                    </p:anim>
                                    <p:anim calcmode="lin" valueType="num">
                                      <p:cBhvr additive="base">
                                        <p:cTn id="8" dur="500" fill="hold"/>
                                        <p:tgtEl>
                                          <p:spTgt spid="2970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p:cNvSpPr>
            <a:spLocks noGrp="1" noChangeArrowheads="1"/>
          </p:cNvSpPr>
          <p:nvPr>
            <p:ph type="title"/>
          </p:nvPr>
        </p:nvSpPr>
        <p:spPr/>
        <p:txBody>
          <a:bodyPr/>
          <a:lstStyle/>
          <a:p>
            <a:pPr eaLnBrk="1" hangingPunct="1"/>
            <a:r>
              <a:rPr lang="en-US" dirty="0"/>
              <a:t>Generalized Imitation</a:t>
            </a:r>
          </a:p>
        </p:txBody>
      </p:sp>
      <p:sp>
        <p:nvSpPr>
          <p:cNvPr id="14339" name="Rectangle 3"/>
          <p:cNvSpPr>
            <a:spLocks noGrp="1" noChangeArrowheads="1"/>
          </p:cNvSpPr>
          <p:nvPr>
            <p:ph idx="1"/>
          </p:nvPr>
        </p:nvSpPr>
        <p:spPr>
          <a:xfrm>
            <a:off x="1202267" y="1752600"/>
            <a:ext cx="8229600" cy="4953000"/>
          </a:xfrm>
        </p:spPr>
        <p:txBody>
          <a:bodyPr>
            <a:normAutofit/>
          </a:bodyPr>
          <a:lstStyle/>
          <a:p>
            <a:pPr eaLnBrk="1" hangingPunct="1">
              <a:buFontTx/>
              <a:buNone/>
            </a:pPr>
            <a:r>
              <a:rPr lang="en-US" sz="2600" dirty="0"/>
              <a:t>Little Timmy </a:t>
            </a:r>
          </a:p>
          <a:p>
            <a:pPr eaLnBrk="1" hangingPunct="1">
              <a:buFontTx/>
              <a:buNone/>
            </a:pPr>
            <a:r>
              <a:rPr lang="en-US" sz="2600" dirty="0"/>
              <a:t>I taught Timmy several imitative responses (push car, frog jumping, drinking from a cup). Then he started imitating responses when I say, “Do this,” even when those targets weren’t previously taught.</a:t>
            </a:r>
          </a:p>
          <a:p>
            <a:pPr eaLnBrk="1" hangingPunct="1"/>
            <a:r>
              <a:rPr lang="en-US" sz="2600" dirty="0"/>
              <a:t>Reinforcement of previous imitative responses had generalized to these new responses – generalized imitation</a:t>
            </a:r>
          </a:p>
        </p:txBody>
      </p:sp>
    </p:spTree>
    <p:extLst>
      <p:ext uri="{BB962C8B-B14F-4D97-AF65-F5344CB8AC3E}">
        <p14:creationId xmlns:p14="http://schemas.microsoft.com/office/powerpoint/2010/main" val="330408941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433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339">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433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Imitation</a:t>
            </a:r>
          </a:p>
        </p:txBody>
      </p:sp>
      <p:sp>
        <p:nvSpPr>
          <p:cNvPr id="3" name="Content Placeholder 2"/>
          <p:cNvSpPr>
            <a:spLocks noGrp="1"/>
          </p:cNvSpPr>
          <p:nvPr>
            <p:ph idx="1"/>
          </p:nvPr>
        </p:nvSpPr>
        <p:spPr>
          <a:xfrm>
            <a:off x="1063752" y="1621943"/>
            <a:ext cx="8042276" cy="5236057"/>
          </a:xfrm>
        </p:spPr>
        <p:txBody>
          <a:bodyPr>
            <a:normAutofit/>
          </a:bodyPr>
          <a:lstStyle/>
          <a:p>
            <a:endParaRPr lang="en-US" sz="2600" dirty="0"/>
          </a:p>
          <a:p>
            <a:r>
              <a:rPr lang="en-US" sz="2600" dirty="0"/>
              <a:t>How do we know that Timmy has imitation in his repertoire?</a:t>
            </a:r>
          </a:p>
          <a:p>
            <a:pPr lvl="1"/>
            <a:r>
              <a:rPr lang="en-US" sz="2600" dirty="0"/>
              <a:t>Evoked by a novel (aka NEW) model</a:t>
            </a:r>
          </a:p>
          <a:p>
            <a:pPr lvl="1"/>
            <a:r>
              <a:rPr lang="en-US" sz="2600" dirty="0"/>
              <a:t>Response looks the same as model </a:t>
            </a:r>
          </a:p>
          <a:p>
            <a:pPr marL="349250" lvl="1" indent="0">
              <a:buNone/>
            </a:pPr>
            <a:endParaRPr lang="en-US" sz="2600" dirty="0"/>
          </a:p>
          <a:p>
            <a:r>
              <a:rPr lang="en-US" sz="2600" dirty="0"/>
              <a:t>Powerful way to learn!!</a:t>
            </a:r>
          </a:p>
          <a:p>
            <a:pPr marL="1384300" lvl="3" indent="-457200">
              <a:buFont typeface="+mj-lt"/>
              <a:buAutoNum type="arabicPeriod"/>
            </a:pPr>
            <a:r>
              <a:rPr lang="en-US" sz="2600" dirty="0"/>
              <a:t>Language</a:t>
            </a:r>
          </a:p>
          <a:p>
            <a:pPr marL="1384300" lvl="3" indent="-457200">
              <a:buFont typeface="+mj-lt"/>
              <a:buAutoNum type="arabicPeriod"/>
            </a:pPr>
            <a:r>
              <a:rPr lang="en-US" sz="2600" dirty="0"/>
              <a:t>Social/Daily Living</a:t>
            </a:r>
          </a:p>
          <a:p>
            <a:pPr marL="1384300" lvl="3" indent="-457200">
              <a:buFont typeface="+mj-lt"/>
              <a:buAutoNum type="arabicPeriod"/>
            </a:pPr>
            <a:r>
              <a:rPr lang="en-US" sz="2600" dirty="0"/>
              <a:t>Play</a:t>
            </a:r>
          </a:p>
        </p:txBody>
      </p:sp>
    </p:spTree>
    <p:extLst>
      <p:ext uri="{BB962C8B-B14F-4D97-AF65-F5344CB8AC3E}">
        <p14:creationId xmlns:p14="http://schemas.microsoft.com/office/powerpoint/2010/main" val="3179693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D67D81-15CE-8745-A186-08B4097FD790}"/>
              </a:ext>
            </a:extLst>
          </p:cNvPr>
          <p:cNvSpPr>
            <a:spLocks noGrp="1"/>
          </p:cNvSpPr>
          <p:nvPr>
            <p:ph type="ctrTitle"/>
          </p:nvPr>
        </p:nvSpPr>
        <p:spPr/>
        <p:txBody>
          <a:bodyPr/>
          <a:lstStyle/>
          <a:p>
            <a:r>
              <a:rPr lang="en-US" dirty="0"/>
              <a:t>Imitation</a:t>
            </a:r>
          </a:p>
        </p:txBody>
      </p:sp>
      <p:sp>
        <p:nvSpPr>
          <p:cNvPr id="5" name="Subtitle 4">
            <a:extLst>
              <a:ext uri="{FF2B5EF4-FFF2-40B4-BE49-F238E27FC236}">
                <a16:creationId xmlns:a16="http://schemas.microsoft.com/office/drawing/2014/main" id="{E54B675E-088E-D243-94FD-E6018F27D393}"/>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61545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p:cNvSpPr>
            <a:spLocks noGrp="1" noChangeArrowheads="1"/>
          </p:cNvSpPr>
          <p:nvPr>
            <p:ph type="title"/>
          </p:nvPr>
        </p:nvSpPr>
        <p:spPr>
          <a:xfrm>
            <a:off x="1193801" y="478631"/>
            <a:ext cx="8689975" cy="1176338"/>
          </a:xfrm>
        </p:spPr>
        <p:txBody>
          <a:bodyPr>
            <a:normAutofit/>
          </a:bodyPr>
          <a:lstStyle/>
          <a:p>
            <a:r>
              <a:rPr lang="en-US" dirty="0"/>
              <a:t>Summary</a:t>
            </a:r>
          </a:p>
        </p:txBody>
      </p:sp>
      <p:sp>
        <p:nvSpPr>
          <p:cNvPr id="5" name="Rectangle 3"/>
          <p:cNvSpPr txBox="1">
            <a:spLocks noChangeArrowheads="1"/>
          </p:cNvSpPr>
          <p:nvPr/>
        </p:nvSpPr>
        <p:spPr bwMode="auto">
          <a:xfrm>
            <a:off x="1981200" y="1676400"/>
            <a:ext cx="8229600" cy="4114800"/>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9250" indent="-349250">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nSpc>
                <a:spcPct val="90000"/>
              </a:lnSpc>
              <a:spcBef>
                <a:spcPts val="2000"/>
              </a:spcBef>
              <a:buClr>
                <a:srgbClr val="6FB7D7"/>
              </a:buClr>
              <a:buSzPct val="110000"/>
              <a:buFont typeface="Wingdings 2" charset="0"/>
              <a:buChar char=""/>
            </a:pPr>
            <a:r>
              <a:rPr lang="en-US" sz="2600" dirty="0">
                <a:latin typeface="+mn-lt"/>
              </a:rPr>
              <a:t>Imitation is the most efficient way to acquire new behavior</a:t>
            </a:r>
          </a:p>
          <a:p>
            <a:pPr>
              <a:lnSpc>
                <a:spcPct val="90000"/>
              </a:lnSpc>
              <a:spcBef>
                <a:spcPts val="2000"/>
              </a:spcBef>
              <a:buClr>
                <a:srgbClr val="6FB7D7"/>
              </a:buClr>
              <a:buSzPct val="110000"/>
              <a:buFont typeface="Wingdings 2" charset="0"/>
              <a:buChar char=""/>
            </a:pPr>
            <a:r>
              <a:rPr lang="en-US" sz="2600" dirty="0">
                <a:latin typeface="+mn-lt"/>
              </a:rPr>
              <a:t>Teaching imitation requires less effort from the teacher or student as opposed to shaping and chaining</a:t>
            </a:r>
          </a:p>
          <a:p>
            <a:pPr>
              <a:lnSpc>
                <a:spcPct val="90000"/>
              </a:lnSpc>
              <a:spcBef>
                <a:spcPts val="2000"/>
              </a:spcBef>
              <a:buClr>
                <a:srgbClr val="6FB7D7"/>
              </a:buClr>
              <a:buSzPct val="110000"/>
              <a:buFont typeface="Wingdings 2" charset="0"/>
              <a:buChar char=""/>
            </a:pPr>
            <a:r>
              <a:rPr lang="en-US" sz="2600" dirty="0">
                <a:latin typeface="+mn-lt"/>
              </a:rPr>
              <a:t>Model what you want your students to imitate</a:t>
            </a:r>
          </a:p>
          <a:p>
            <a:pPr>
              <a:lnSpc>
                <a:spcPct val="90000"/>
              </a:lnSpc>
              <a:spcBef>
                <a:spcPts val="2000"/>
              </a:spcBef>
              <a:buClr>
                <a:srgbClr val="6FB7D7"/>
              </a:buClr>
              <a:buSzPct val="110000"/>
              <a:buFont typeface="Wingdings 2" charset="0"/>
              <a:buChar char=""/>
            </a:pPr>
            <a:r>
              <a:rPr lang="en-US" sz="2600" dirty="0">
                <a:latin typeface="+mn-lt"/>
              </a:rPr>
              <a:t>Differentially reinforce imitation to decrease the probability of students imitating models of inappropriate behavior</a:t>
            </a:r>
          </a:p>
        </p:txBody>
      </p:sp>
    </p:spTree>
    <p:extLst>
      <p:ext uri="{BB962C8B-B14F-4D97-AF65-F5344CB8AC3E}">
        <p14:creationId xmlns:p14="http://schemas.microsoft.com/office/powerpoint/2010/main" val="21327892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1"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0-#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0-#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1"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3" end="3"/>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5"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A5A14B-F027-9F4E-8918-B94F62A0AB38}"/>
              </a:ext>
            </a:extLst>
          </p:cNvPr>
          <p:cNvSpPr>
            <a:spLocks noGrp="1"/>
          </p:cNvSpPr>
          <p:nvPr>
            <p:ph type="ctrTitle"/>
          </p:nvPr>
        </p:nvSpPr>
        <p:spPr/>
        <p:txBody>
          <a:bodyPr/>
          <a:lstStyle/>
          <a:p>
            <a:r>
              <a:rPr lang="en-US" dirty="0"/>
              <a:t>Shaping</a:t>
            </a:r>
          </a:p>
        </p:txBody>
      </p:sp>
      <p:sp>
        <p:nvSpPr>
          <p:cNvPr id="5" name="Subtitle 4">
            <a:extLst>
              <a:ext uri="{FF2B5EF4-FFF2-40B4-BE49-F238E27FC236}">
                <a16:creationId xmlns:a16="http://schemas.microsoft.com/office/drawing/2014/main" id="{B2CC9C98-E2CC-FE42-94F5-E65C570E589E}"/>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6971038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255452"/>
            <a:ext cx="9220146" cy="2985018"/>
          </a:xfrm>
        </p:spPr>
        <p:txBody>
          <a:bodyPr/>
          <a:lstStyle/>
          <a:p>
            <a:r>
              <a:rPr lang="en-US" dirty="0">
                <a:solidFill>
                  <a:schemeClr val="tx1"/>
                </a:solidFill>
              </a:rPr>
              <a:t>How do you increase a behavior using reinforcement when it does not occur by chance?</a:t>
            </a:r>
          </a:p>
        </p:txBody>
      </p:sp>
      <p:pic>
        <p:nvPicPr>
          <p:cNvPr id="4" name="Picture 3"/>
          <p:cNvPicPr>
            <a:picLocks noChangeAspect="1"/>
          </p:cNvPicPr>
          <p:nvPr/>
        </p:nvPicPr>
        <p:blipFill>
          <a:blip r:embed="rId3"/>
          <a:stretch>
            <a:fillRect/>
          </a:stretch>
        </p:blipFill>
        <p:spPr>
          <a:xfrm>
            <a:off x="1036532" y="3618347"/>
            <a:ext cx="3496157" cy="2528248"/>
          </a:xfrm>
          <a:prstGeom prst="rect">
            <a:avLst/>
          </a:prstGeom>
        </p:spPr>
      </p:pic>
      <p:pic>
        <p:nvPicPr>
          <p:cNvPr id="5" name="Picture 4"/>
          <p:cNvPicPr>
            <a:picLocks noChangeAspect="1"/>
          </p:cNvPicPr>
          <p:nvPr/>
        </p:nvPicPr>
        <p:blipFill>
          <a:blip r:embed="rId4"/>
          <a:stretch>
            <a:fillRect/>
          </a:stretch>
        </p:blipFill>
        <p:spPr>
          <a:xfrm>
            <a:off x="4597916" y="3513546"/>
            <a:ext cx="2996167" cy="2996167"/>
          </a:xfrm>
          <a:prstGeom prst="rect">
            <a:avLst/>
          </a:prstGeom>
        </p:spPr>
      </p:pic>
      <p:pic>
        <p:nvPicPr>
          <p:cNvPr id="7" name="Picture 6"/>
          <p:cNvPicPr>
            <a:picLocks noChangeAspect="1"/>
          </p:cNvPicPr>
          <p:nvPr/>
        </p:nvPicPr>
        <p:blipFill>
          <a:blip r:embed="rId5"/>
          <a:stretch>
            <a:fillRect/>
          </a:stretch>
        </p:blipFill>
        <p:spPr>
          <a:xfrm>
            <a:off x="7594083" y="3429000"/>
            <a:ext cx="3780409" cy="2522241"/>
          </a:xfrm>
          <a:prstGeom prst="rect">
            <a:avLst/>
          </a:prstGeom>
        </p:spPr>
      </p:pic>
    </p:spTree>
    <p:extLst>
      <p:ext uri="{BB962C8B-B14F-4D97-AF65-F5344CB8AC3E}">
        <p14:creationId xmlns:p14="http://schemas.microsoft.com/office/powerpoint/2010/main" val="39192609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83719"/>
            <a:ext cx="7772400" cy="1362075"/>
          </a:xfrm>
        </p:spPr>
        <p:txBody>
          <a:bodyPr/>
          <a:lstStyle/>
          <a:p>
            <a:r>
              <a:rPr lang="en-US" sz="7000" dirty="0"/>
              <a:t>Shaping:</a:t>
            </a:r>
          </a:p>
        </p:txBody>
      </p:sp>
      <p:sp>
        <p:nvSpPr>
          <p:cNvPr id="3" name="Text Placeholder 2"/>
          <p:cNvSpPr>
            <a:spLocks noGrp="1"/>
          </p:cNvSpPr>
          <p:nvPr>
            <p:ph type="body" idx="1"/>
          </p:nvPr>
        </p:nvSpPr>
        <p:spPr>
          <a:xfrm>
            <a:off x="1981200" y="1374631"/>
            <a:ext cx="7772400" cy="987552"/>
          </a:xfrm>
        </p:spPr>
        <p:txBody>
          <a:bodyPr>
            <a:noAutofit/>
          </a:bodyPr>
          <a:lstStyle/>
          <a:p>
            <a:r>
              <a:rPr lang="en-US" sz="4000" dirty="0"/>
              <a:t>Differential reinforcement of </a:t>
            </a:r>
            <a:r>
              <a:rPr lang="en-US" sz="4000" u="sng" dirty="0">
                <a:solidFill>
                  <a:srgbClr val="860908"/>
                </a:solidFill>
              </a:rPr>
              <a:t>successive approximations </a:t>
            </a:r>
            <a:r>
              <a:rPr lang="en-US" sz="4000" dirty="0"/>
              <a:t>to a target behavior</a:t>
            </a:r>
          </a:p>
        </p:txBody>
      </p:sp>
      <p:cxnSp>
        <p:nvCxnSpPr>
          <p:cNvPr id="5" name="Straight Arrow Connector 4"/>
          <p:cNvCxnSpPr/>
          <p:nvPr/>
        </p:nvCxnSpPr>
        <p:spPr>
          <a:xfrm>
            <a:off x="3026389" y="5688539"/>
            <a:ext cx="6197955" cy="0"/>
          </a:xfrm>
          <a:prstGeom prst="straightConnector1">
            <a:avLst/>
          </a:prstGeom>
          <a:ln w="76200" cmpd="sng">
            <a:tailEnd type="arrow"/>
          </a:ln>
          <a:effectLst>
            <a:innerShdw blurRad="63500" dist="50800" dir="16200000">
              <a:prstClr val="black">
                <a:alpha val="50000"/>
              </a:prstClr>
            </a:innerShdw>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1524000" y="5026820"/>
            <a:ext cx="1524766" cy="1323439"/>
          </a:xfrm>
          <a:prstGeom prst="rect">
            <a:avLst/>
          </a:prstGeom>
          <a:solidFill>
            <a:srgbClr val="4A0505"/>
          </a:solidFill>
        </p:spPr>
        <p:txBody>
          <a:bodyPr wrap="square" rtlCol="0">
            <a:spAutoFit/>
          </a:bodyPr>
          <a:lstStyle/>
          <a:p>
            <a:pPr algn="ctr"/>
            <a:r>
              <a:rPr lang="en-US" sz="4000" dirty="0">
                <a:solidFill>
                  <a:schemeClr val="bg1"/>
                </a:solidFill>
              </a:rPr>
              <a:t>Initial</a:t>
            </a:r>
          </a:p>
          <a:p>
            <a:pPr algn="ctr"/>
            <a:r>
              <a:rPr lang="en-US" sz="4000" dirty="0">
                <a:solidFill>
                  <a:schemeClr val="bg1"/>
                </a:solidFill>
              </a:rPr>
              <a:t>Bx</a:t>
            </a:r>
          </a:p>
        </p:txBody>
      </p:sp>
      <p:sp>
        <p:nvSpPr>
          <p:cNvPr id="7" name="TextBox 6"/>
          <p:cNvSpPr txBox="1"/>
          <p:nvPr/>
        </p:nvSpPr>
        <p:spPr>
          <a:xfrm>
            <a:off x="9196911" y="5026820"/>
            <a:ext cx="1471089" cy="1323439"/>
          </a:xfrm>
          <a:prstGeom prst="rect">
            <a:avLst/>
          </a:prstGeom>
          <a:solidFill>
            <a:srgbClr val="4A0505"/>
          </a:solidFill>
        </p:spPr>
        <p:txBody>
          <a:bodyPr wrap="square" rtlCol="0">
            <a:spAutoFit/>
          </a:bodyPr>
          <a:lstStyle/>
          <a:p>
            <a:pPr algn="ctr"/>
            <a:r>
              <a:rPr lang="en-US" sz="4000" dirty="0">
                <a:solidFill>
                  <a:srgbClr val="FFFFFF"/>
                </a:solidFill>
              </a:rPr>
              <a:t>Goal</a:t>
            </a:r>
          </a:p>
          <a:p>
            <a:pPr algn="ctr"/>
            <a:r>
              <a:rPr lang="en-US" sz="4000" dirty="0">
                <a:solidFill>
                  <a:srgbClr val="FFFFFF"/>
                </a:solidFill>
              </a:rPr>
              <a:t>Bx</a:t>
            </a:r>
          </a:p>
        </p:txBody>
      </p:sp>
      <p:cxnSp>
        <p:nvCxnSpPr>
          <p:cNvPr id="9" name="Straight Arrow Connector 8"/>
          <p:cNvCxnSpPr/>
          <p:nvPr/>
        </p:nvCxnSpPr>
        <p:spPr>
          <a:xfrm>
            <a:off x="2275194" y="4367215"/>
            <a:ext cx="0" cy="65960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1488228" y="3783688"/>
            <a:ext cx="2770630" cy="553998"/>
          </a:xfrm>
          <a:prstGeom prst="rect">
            <a:avLst/>
          </a:prstGeom>
          <a:noFill/>
        </p:spPr>
        <p:txBody>
          <a:bodyPr wrap="none" rtlCol="0">
            <a:spAutoFit/>
          </a:bodyPr>
          <a:lstStyle/>
          <a:p>
            <a:r>
              <a:rPr lang="en-US" sz="3000" dirty="0"/>
              <a:t>Reinforcement</a:t>
            </a:r>
          </a:p>
        </p:txBody>
      </p:sp>
    </p:spTree>
    <p:extLst>
      <p:ext uri="{BB962C8B-B14F-4D97-AF65-F5344CB8AC3E}">
        <p14:creationId xmlns:p14="http://schemas.microsoft.com/office/powerpoint/2010/main" val="3399564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83719"/>
            <a:ext cx="7772400" cy="1362075"/>
          </a:xfrm>
        </p:spPr>
        <p:txBody>
          <a:bodyPr/>
          <a:lstStyle/>
          <a:p>
            <a:r>
              <a:rPr lang="en-US" sz="7000" dirty="0"/>
              <a:t>Shaping:</a:t>
            </a:r>
          </a:p>
        </p:txBody>
      </p:sp>
      <p:sp>
        <p:nvSpPr>
          <p:cNvPr id="3" name="Text Placeholder 2"/>
          <p:cNvSpPr>
            <a:spLocks noGrp="1"/>
          </p:cNvSpPr>
          <p:nvPr>
            <p:ph type="body" idx="1"/>
          </p:nvPr>
        </p:nvSpPr>
        <p:spPr>
          <a:xfrm>
            <a:off x="1981200" y="1374631"/>
            <a:ext cx="7772400" cy="987552"/>
          </a:xfrm>
        </p:spPr>
        <p:txBody>
          <a:bodyPr>
            <a:noAutofit/>
          </a:bodyPr>
          <a:lstStyle/>
          <a:p>
            <a:r>
              <a:rPr lang="en-US" sz="4000" dirty="0"/>
              <a:t>Differential reinforcement of successive approximations to a target behavior</a:t>
            </a:r>
          </a:p>
        </p:txBody>
      </p:sp>
      <p:cxnSp>
        <p:nvCxnSpPr>
          <p:cNvPr id="5" name="Straight Arrow Connector 4"/>
          <p:cNvCxnSpPr/>
          <p:nvPr/>
        </p:nvCxnSpPr>
        <p:spPr>
          <a:xfrm>
            <a:off x="3026389" y="5688539"/>
            <a:ext cx="6197955" cy="0"/>
          </a:xfrm>
          <a:prstGeom prst="straightConnector1">
            <a:avLst/>
          </a:prstGeom>
          <a:ln w="76200" cmpd="sng">
            <a:tailEnd type="arrow"/>
          </a:ln>
          <a:effectLst>
            <a:innerShdw blurRad="63500" dist="50800" dir="16200000">
              <a:prstClr val="black">
                <a:alpha val="50000"/>
              </a:prstClr>
            </a:innerShdw>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1524000" y="5026820"/>
            <a:ext cx="1524766" cy="1323439"/>
          </a:xfrm>
          <a:prstGeom prst="rect">
            <a:avLst/>
          </a:prstGeom>
          <a:solidFill>
            <a:srgbClr val="4A0505"/>
          </a:solidFill>
        </p:spPr>
        <p:txBody>
          <a:bodyPr wrap="square" rtlCol="0">
            <a:spAutoFit/>
          </a:bodyPr>
          <a:lstStyle/>
          <a:p>
            <a:pPr algn="ctr"/>
            <a:r>
              <a:rPr lang="en-US" sz="4000" dirty="0">
                <a:solidFill>
                  <a:schemeClr val="bg1"/>
                </a:solidFill>
              </a:rPr>
              <a:t>Initial</a:t>
            </a:r>
          </a:p>
          <a:p>
            <a:pPr algn="ctr"/>
            <a:r>
              <a:rPr lang="en-US" sz="4000" dirty="0">
                <a:solidFill>
                  <a:schemeClr val="bg1"/>
                </a:solidFill>
              </a:rPr>
              <a:t>Bx</a:t>
            </a:r>
          </a:p>
        </p:txBody>
      </p:sp>
      <p:sp>
        <p:nvSpPr>
          <p:cNvPr id="7" name="TextBox 6"/>
          <p:cNvSpPr txBox="1"/>
          <p:nvPr/>
        </p:nvSpPr>
        <p:spPr>
          <a:xfrm>
            <a:off x="9196911" y="5026820"/>
            <a:ext cx="1471089" cy="1323439"/>
          </a:xfrm>
          <a:prstGeom prst="rect">
            <a:avLst/>
          </a:prstGeom>
          <a:solidFill>
            <a:srgbClr val="4A0505"/>
          </a:solidFill>
        </p:spPr>
        <p:txBody>
          <a:bodyPr wrap="square" rtlCol="0">
            <a:spAutoFit/>
          </a:bodyPr>
          <a:lstStyle/>
          <a:p>
            <a:pPr algn="ctr"/>
            <a:r>
              <a:rPr lang="en-US" sz="4000" dirty="0">
                <a:solidFill>
                  <a:srgbClr val="FFFFFF"/>
                </a:solidFill>
              </a:rPr>
              <a:t>Goal</a:t>
            </a:r>
          </a:p>
          <a:p>
            <a:pPr algn="ctr"/>
            <a:r>
              <a:rPr lang="en-US" sz="4000" dirty="0">
                <a:solidFill>
                  <a:srgbClr val="FFFFFF"/>
                </a:solidFill>
              </a:rPr>
              <a:t>Bx</a:t>
            </a:r>
          </a:p>
        </p:txBody>
      </p:sp>
      <p:cxnSp>
        <p:nvCxnSpPr>
          <p:cNvPr id="9" name="Straight Arrow Connector 8"/>
          <p:cNvCxnSpPr/>
          <p:nvPr/>
        </p:nvCxnSpPr>
        <p:spPr>
          <a:xfrm>
            <a:off x="3366214" y="4812004"/>
            <a:ext cx="0" cy="65960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2418278" y="4258006"/>
            <a:ext cx="2770630" cy="553998"/>
          </a:xfrm>
          <a:prstGeom prst="rect">
            <a:avLst/>
          </a:prstGeom>
          <a:noFill/>
        </p:spPr>
        <p:txBody>
          <a:bodyPr wrap="none" rtlCol="0">
            <a:spAutoFit/>
          </a:bodyPr>
          <a:lstStyle/>
          <a:p>
            <a:r>
              <a:rPr lang="en-US" sz="3000" dirty="0"/>
              <a:t>Reinforcement</a:t>
            </a:r>
          </a:p>
        </p:txBody>
      </p:sp>
    </p:spTree>
    <p:extLst>
      <p:ext uri="{BB962C8B-B14F-4D97-AF65-F5344CB8AC3E}">
        <p14:creationId xmlns:p14="http://schemas.microsoft.com/office/powerpoint/2010/main" val="2868880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 0 L 0.13497 0 " pathEditMode="relative" ptsTypes="AA">
                                      <p:cBhvr>
                                        <p:cTn id="6" dur="2000" fill="hold"/>
                                        <p:tgtEl>
                                          <p:spTgt spid="10"/>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13497 0 " pathEditMode="relative" ptsTypes="AA">
                                      <p:cBhvr>
                                        <p:cTn id="8" dur="2000" fill="hold"/>
                                        <p:tgtEl>
                                          <p:spTgt spid="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83719"/>
            <a:ext cx="7772400" cy="1362075"/>
          </a:xfrm>
        </p:spPr>
        <p:txBody>
          <a:bodyPr/>
          <a:lstStyle/>
          <a:p>
            <a:r>
              <a:rPr lang="en-US" sz="7000" dirty="0"/>
              <a:t>Shaping:</a:t>
            </a:r>
          </a:p>
        </p:txBody>
      </p:sp>
      <p:sp>
        <p:nvSpPr>
          <p:cNvPr id="3" name="Text Placeholder 2"/>
          <p:cNvSpPr>
            <a:spLocks noGrp="1"/>
          </p:cNvSpPr>
          <p:nvPr>
            <p:ph type="body" idx="1"/>
          </p:nvPr>
        </p:nvSpPr>
        <p:spPr>
          <a:xfrm>
            <a:off x="1981200" y="1374631"/>
            <a:ext cx="7772400" cy="987552"/>
          </a:xfrm>
        </p:spPr>
        <p:txBody>
          <a:bodyPr>
            <a:noAutofit/>
          </a:bodyPr>
          <a:lstStyle/>
          <a:p>
            <a:r>
              <a:rPr lang="en-US" sz="4000" dirty="0"/>
              <a:t>Differential reinforcement of successive approximations to a target behavior</a:t>
            </a:r>
          </a:p>
        </p:txBody>
      </p:sp>
      <p:cxnSp>
        <p:nvCxnSpPr>
          <p:cNvPr id="5" name="Straight Arrow Connector 4"/>
          <p:cNvCxnSpPr/>
          <p:nvPr/>
        </p:nvCxnSpPr>
        <p:spPr>
          <a:xfrm>
            <a:off x="3026389" y="5688539"/>
            <a:ext cx="6197955" cy="0"/>
          </a:xfrm>
          <a:prstGeom prst="straightConnector1">
            <a:avLst/>
          </a:prstGeom>
          <a:ln w="76200" cmpd="sng">
            <a:tailEnd type="arrow"/>
          </a:ln>
          <a:effectLst>
            <a:innerShdw blurRad="63500" dist="50800" dir="16200000">
              <a:prstClr val="black">
                <a:alpha val="50000"/>
              </a:prstClr>
            </a:innerShdw>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1524000" y="5026820"/>
            <a:ext cx="1524766" cy="1323439"/>
          </a:xfrm>
          <a:prstGeom prst="rect">
            <a:avLst/>
          </a:prstGeom>
          <a:solidFill>
            <a:srgbClr val="4A0505"/>
          </a:solidFill>
        </p:spPr>
        <p:txBody>
          <a:bodyPr wrap="square" rtlCol="0">
            <a:spAutoFit/>
          </a:bodyPr>
          <a:lstStyle/>
          <a:p>
            <a:pPr algn="ctr"/>
            <a:r>
              <a:rPr lang="en-US" sz="4000" dirty="0">
                <a:solidFill>
                  <a:schemeClr val="bg1"/>
                </a:solidFill>
              </a:rPr>
              <a:t>Initial</a:t>
            </a:r>
          </a:p>
          <a:p>
            <a:pPr algn="ctr"/>
            <a:r>
              <a:rPr lang="en-US" sz="4000" dirty="0">
                <a:solidFill>
                  <a:schemeClr val="bg1"/>
                </a:solidFill>
              </a:rPr>
              <a:t>Bx</a:t>
            </a:r>
          </a:p>
        </p:txBody>
      </p:sp>
      <p:sp>
        <p:nvSpPr>
          <p:cNvPr id="7" name="TextBox 6"/>
          <p:cNvSpPr txBox="1"/>
          <p:nvPr/>
        </p:nvSpPr>
        <p:spPr>
          <a:xfrm>
            <a:off x="9196911" y="5026820"/>
            <a:ext cx="1471089" cy="1323439"/>
          </a:xfrm>
          <a:prstGeom prst="rect">
            <a:avLst/>
          </a:prstGeom>
          <a:solidFill>
            <a:srgbClr val="4A0505"/>
          </a:solidFill>
        </p:spPr>
        <p:txBody>
          <a:bodyPr wrap="square" rtlCol="0">
            <a:spAutoFit/>
          </a:bodyPr>
          <a:lstStyle/>
          <a:p>
            <a:pPr algn="ctr"/>
            <a:r>
              <a:rPr lang="en-US" sz="4000" dirty="0">
                <a:solidFill>
                  <a:srgbClr val="FFFFFF"/>
                </a:solidFill>
              </a:rPr>
              <a:t>Goal</a:t>
            </a:r>
          </a:p>
          <a:p>
            <a:pPr algn="ctr"/>
            <a:r>
              <a:rPr lang="en-US" sz="4000" dirty="0">
                <a:solidFill>
                  <a:srgbClr val="FFFFFF"/>
                </a:solidFill>
              </a:rPr>
              <a:t>Bx</a:t>
            </a:r>
          </a:p>
        </p:txBody>
      </p:sp>
      <p:cxnSp>
        <p:nvCxnSpPr>
          <p:cNvPr id="9" name="Straight Arrow Connector 8"/>
          <p:cNvCxnSpPr/>
          <p:nvPr/>
        </p:nvCxnSpPr>
        <p:spPr>
          <a:xfrm>
            <a:off x="4618234" y="4812004"/>
            <a:ext cx="0" cy="65960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3670298" y="4258006"/>
            <a:ext cx="2770630" cy="553998"/>
          </a:xfrm>
          <a:prstGeom prst="rect">
            <a:avLst/>
          </a:prstGeom>
          <a:noFill/>
        </p:spPr>
        <p:txBody>
          <a:bodyPr wrap="none" rtlCol="0">
            <a:spAutoFit/>
          </a:bodyPr>
          <a:lstStyle/>
          <a:p>
            <a:r>
              <a:rPr lang="en-US" sz="3000" dirty="0"/>
              <a:t>Reinforcement</a:t>
            </a:r>
          </a:p>
        </p:txBody>
      </p:sp>
    </p:spTree>
    <p:extLst>
      <p:ext uri="{BB962C8B-B14F-4D97-AF65-F5344CB8AC3E}">
        <p14:creationId xmlns:p14="http://schemas.microsoft.com/office/powerpoint/2010/main" val="434790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0 0 L 0.13497 0 " pathEditMode="relative" ptsTypes="AA">
                                      <p:cBhvr>
                                        <p:cTn id="6" dur="2000" fill="hold"/>
                                        <p:tgtEl>
                                          <p:spTgt spid="10"/>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13497 0 " pathEditMode="relative" ptsTypes="AA">
                                      <p:cBhvr>
                                        <p:cTn id="8" dur="2000" fill="hold"/>
                                        <p:tgtEl>
                                          <p:spTgt spid="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83719"/>
            <a:ext cx="7772400" cy="1362075"/>
          </a:xfrm>
        </p:spPr>
        <p:txBody>
          <a:bodyPr/>
          <a:lstStyle/>
          <a:p>
            <a:r>
              <a:rPr lang="en-US" sz="7000" dirty="0"/>
              <a:t>Shaping:</a:t>
            </a:r>
          </a:p>
        </p:txBody>
      </p:sp>
      <p:sp>
        <p:nvSpPr>
          <p:cNvPr id="3" name="Text Placeholder 2"/>
          <p:cNvSpPr>
            <a:spLocks noGrp="1"/>
          </p:cNvSpPr>
          <p:nvPr>
            <p:ph type="body" idx="1"/>
          </p:nvPr>
        </p:nvSpPr>
        <p:spPr>
          <a:xfrm>
            <a:off x="1981200" y="1374631"/>
            <a:ext cx="7772400" cy="987552"/>
          </a:xfrm>
        </p:spPr>
        <p:txBody>
          <a:bodyPr>
            <a:noAutofit/>
          </a:bodyPr>
          <a:lstStyle/>
          <a:p>
            <a:r>
              <a:rPr lang="en-US" sz="4000" dirty="0"/>
              <a:t>Differential reinforcement of successive approximations to a target behavior</a:t>
            </a:r>
          </a:p>
        </p:txBody>
      </p:sp>
      <p:cxnSp>
        <p:nvCxnSpPr>
          <p:cNvPr id="5" name="Straight Arrow Connector 4"/>
          <p:cNvCxnSpPr/>
          <p:nvPr/>
        </p:nvCxnSpPr>
        <p:spPr>
          <a:xfrm>
            <a:off x="3026389" y="5688539"/>
            <a:ext cx="6197955" cy="0"/>
          </a:xfrm>
          <a:prstGeom prst="straightConnector1">
            <a:avLst/>
          </a:prstGeom>
          <a:ln w="76200" cmpd="sng">
            <a:tailEnd type="arrow"/>
          </a:ln>
          <a:effectLst>
            <a:innerShdw blurRad="63500" dist="50800" dir="16200000">
              <a:prstClr val="black">
                <a:alpha val="50000"/>
              </a:prstClr>
            </a:innerShdw>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1524000" y="5026820"/>
            <a:ext cx="1524766" cy="1323439"/>
          </a:xfrm>
          <a:prstGeom prst="rect">
            <a:avLst/>
          </a:prstGeom>
          <a:solidFill>
            <a:srgbClr val="4A0505"/>
          </a:solidFill>
        </p:spPr>
        <p:txBody>
          <a:bodyPr wrap="square" rtlCol="0">
            <a:spAutoFit/>
          </a:bodyPr>
          <a:lstStyle/>
          <a:p>
            <a:pPr algn="ctr"/>
            <a:r>
              <a:rPr lang="en-US" sz="4000" dirty="0">
                <a:solidFill>
                  <a:schemeClr val="bg1"/>
                </a:solidFill>
              </a:rPr>
              <a:t>Initial</a:t>
            </a:r>
          </a:p>
          <a:p>
            <a:pPr algn="ctr"/>
            <a:r>
              <a:rPr lang="en-US" sz="4000" dirty="0">
                <a:solidFill>
                  <a:schemeClr val="bg1"/>
                </a:solidFill>
              </a:rPr>
              <a:t>Bx</a:t>
            </a:r>
          </a:p>
        </p:txBody>
      </p:sp>
      <p:sp>
        <p:nvSpPr>
          <p:cNvPr id="7" name="TextBox 6"/>
          <p:cNvSpPr txBox="1"/>
          <p:nvPr/>
        </p:nvSpPr>
        <p:spPr>
          <a:xfrm>
            <a:off x="9196911" y="5026820"/>
            <a:ext cx="1471089" cy="1323439"/>
          </a:xfrm>
          <a:prstGeom prst="rect">
            <a:avLst/>
          </a:prstGeom>
          <a:solidFill>
            <a:srgbClr val="4A0505"/>
          </a:solidFill>
        </p:spPr>
        <p:txBody>
          <a:bodyPr wrap="square" rtlCol="0">
            <a:spAutoFit/>
          </a:bodyPr>
          <a:lstStyle/>
          <a:p>
            <a:pPr algn="ctr"/>
            <a:r>
              <a:rPr lang="en-US" sz="4000" dirty="0">
                <a:solidFill>
                  <a:srgbClr val="FFFFFF"/>
                </a:solidFill>
              </a:rPr>
              <a:t>Goal</a:t>
            </a:r>
          </a:p>
          <a:p>
            <a:pPr algn="ctr"/>
            <a:r>
              <a:rPr lang="en-US" sz="4000" dirty="0">
                <a:solidFill>
                  <a:srgbClr val="FFFFFF"/>
                </a:solidFill>
              </a:rPr>
              <a:t>Bx</a:t>
            </a:r>
          </a:p>
        </p:txBody>
      </p:sp>
      <p:cxnSp>
        <p:nvCxnSpPr>
          <p:cNvPr id="9" name="Straight Arrow Connector 8"/>
          <p:cNvCxnSpPr/>
          <p:nvPr/>
        </p:nvCxnSpPr>
        <p:spPr>
          <a:xfrm>
            <a:off x="5816596" y="4812004"/>
            <a:ext cx="0" cy="65960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4868660" y="4258006"/>
            <a:ext cx="2770630" cy="553998"/>
          </a:xfrm>
          <a:prstGeom prst="rect">
            <a:avLst/>
          </a:prstGeom>
          <a:noFill/>
        </p:spPr>
        <p:txBody>
          <a:bodyPr wrap="none" rtlCol="0">
            <a:spAutoFit/>
          </a:bodyPr>
          <a:lstStyle/>
          <a:p>
            <a:r>
              <a:rPr lang="en-US" sz="3000" dirty="0"/>
              <a:t>Reinforcement</a:t>
            </a:r>
          </a:p>
        </p:txBody>
      </p:sp>
    </p:spTree>
    <p:extLst>
      <p:ext uri="{BB962C8B-B14F-4D97-AF65-F5344CB8AC3E}">
        <p14:creationId xmlns:p14="http://schemas.microsoft.com/office/powerpoint/2010/main" val="2836970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0 0 L 0.13497 0 " pathEditMode="relative" ptsTypes="AA">
                                      <p:cBhvr>
                                        <p:cTn id="6" dur="2000" fill="hold"/>
                                        <p:tgtEl>
                                          <p:spTgt spid="10"/>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13497 0 " pathEditMode="relative" ptsTypes="AA">
                                      <p:cBhvr>
                                        <p:cTn id="8" dur="2000" fill="hold"/>
                                        <p:tgtEl>
                                          <p:spTgt spid="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83719"/>
            <a:ext cx="7772400" cy="1362075"/>
          </a:xfrm>
        </p:spPr>
        <p:txBody>
          <a:bodyPr/>
          <a:lstStyle/>
          <a:p>
            <a:r>
              <a:rPr lang="en-US" sz="7000" dirty="0"/>
              <a:t>Shaping:</a:t>
            </a:r>
          </a:p>
        </p:txBody>
      </p:sp>
      <p:sp>
        <p:nvSpPr>
          <p:cNvPr id="3" name="Text Placeholder 2"/>
          <p:cNvSpPr>
            <a:spLocks noGrp="1"/>
          </p:cNvSpPr>
          <p:nvPr>
            <p:ph type="body" idx="1"/>
          </p:nvPr>
        </p:nvSpPr>
        <p:spPr>
          <a:xfrm>
            <a:off x="1981200" y="1374631"/>
            <a:ext cx="7772400" cy="987552"/>
          </a:xfrm>
        </p:spPr>
        <p:txBody>
          <a:bodyPr>
            <a:noAutofit/>
          </a:bodyPr>
          <a:lstStyle/>
          <a:p>
            <a:r>
              <a:rPr lang="en-US" sz="4000" dirty="0"/>
              <a:t>Differential reinforcement of successive approximations to a target behavior</a:t>
            </a:r>
          </a:p>
        </p:txBody>
      </p:sp>
      <p:cxnSp>
        <p:nvCxnSpPr>
          <p:cNvPr id="5" name="Straight Arrow Connector 4"/>
          <p:cNvCxnSpPr/>
          <p:nvPr/>
        </p:nvCxnSpPr>
        <p:spPr>
          <a:xfrm>
            <a:off x="3026389" y="5688539"/>
            <a:ext cx="6197955" cy="0"/>
          </a:xfrm>
          <a:prstGeom prst="straightConnector1">
            <a:avLst/>
          </a:prstGeom>
          <a:ln w="76200" cmpd="sng">
            <a:tailEnd type="arrow"/>
          </a:ln>
          <a:effectLst>
            <a:innerShdw blurRad="63500" dist="50800" dir="16200000">
              <a:prstClr val="black">
                <a:alpha val="50000"/>
              </a:prstClr>
            </a:innerShdw>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1524000" y="5026820"/>
            <a:ext cx="1524766" cy="1323439"/>
          </a:xfrm>
          <a:prstGeom prst="rect">
            <a:avLst/>
          </a:prstGeom>
          <a:solidFill>
            <a:srgbClr val="4A0505"/>
          </a:solidFill>
        </p:spPr>
        <p:txBody>
          <a:bodyPr wrap="square" rtlCol="0">
            <a:spAutoFit/>
          </a:bodyPr>
          <a:lstStyle/>
          <a:p>
            <a:pPr algn="ctr"/>
            <a:r>
              <a:rPr lang="en-US" sz="4000" dirty="0">
                <a:solidFill>
                  <a:schemeClr val="bg1"/>
                </a:solidFill>
              </a:rPr>
              <a:t>Initial</a:t>
            </a:r>
          </a:p>
          <a:p>
            <a:pPr algn="ctr"/>
            <a:r>
              <a:rPr lang="en-US" sz="4000" dirty="0">
                <a:solidFill>
                  <a:schemeClr val="bg1"/>
                </a:solidFill>
              </a:rPr>
              <a:t>Bx</a:t>
            </a:r>
          </a:p>
        </p:txBody>
      </p:sp>
      <p:sp>
        <p:nvSpPr>
          <p:cNvPr id="7" name="TextBox 6"/>
          <p:cNvSpPr txBox="1"/>
          <p:nvPr/>
        </p:nvSpPr>
        <p:spPr>
          <a:xfrm>
            <a:off x="9196911" y="5026820"/>
            <a:ext cx="1471089" cy="1323439"/>
          </a:xfrm>
          <a:prstGeom prst="rect">
            <a:avLst/>
          </a:prstGeom>
          <a:solidFill>
            <a:srgbClr val="4A0505"/>
          </a:solidFill>
        </p:spPr>
        <p:txBody>
          <a:bodyPr wrap="square" rtlCol="0">
            <a:spAutoFit/>
          </a:bodyPr>
          <a:lstStyle/>
          <a:p>
            <a:pPr algn="ctr"/>
            <a:r>
              <a:rPr lang="en-US" sz="4000" dirty="0">
                <a:solidFill>
                  <a:srgbClr val="FFFFFF"/>
                </a:solidFill>
              </a:rPr>
              <a:t>Goal</a:t>
            </a:r>
          </a:p>
          <a:p>
            <a:pPr algn="ctr"/>
            <a:r>
              <a:rPr lang="en-US" sz="4000" dirty="0">
                <a:solidFill>
                  <a:srgbClr val="FFFFFF"/>
                </a:solidFill>
              </a:rPr>
              <a:t>Bx</a:t>
            </a:r>
          </a:p>
        </p:txBody>
      </p:sp>
      <p:cxnSp>
        <p:nvCxnSpPr>
          <p:cNvPr id="9" name="Straight Arrow Connector 8"/>
          <p:cNvCxnSpPr/>
          <p:nvPr/>
        </p:nvCxnSpPr>
        <p:spPr>
          <a:xfrm>
            <a:off x="9474277" y="4276440"/>
            <a:ext cx="0" cy="65960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7721490" y="3722442"/>
            <a:ext cx="2770630" cy="553998"/>
          </a:xfrm>
          <a:prstGeom prst="rect">
            <a:avLst/>
          </a:prstGeom>
          <a:solidFill>
            <a:schemeClr val="bg2"/>
          </a:solidFill>
        </p:spPr>
        <p:txBody>
          <a:bodyPr wrap="none" rtlCol="0">
            <a:spAutoFit/>
          </a:bodyPr>
          <a:lstStyle/>
          <a:p>
            <a:r>
              <a:rPr lang="en-US" sz="3000" dirty="0"/>
              <a:t>Reinforcement</a:t>
            </a:r>
          </a:p>
        </p:txBody>
      </p:sp>
    </p:spTree>
    <p:extLst>
      <p:ext uri="{BB962C8B-B14F-4D97-AF65-F5344CB8AC3E}">
        <p14:creationId xmlns:p14="http://schemas.microsoft.com/office/powerpoint/2010/main" val="31686348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it work?</a:t>
            </a:r>
          </a:p>
        </p:txBody>
      </p:sp>
      <p:sp>
        <p:nvSpPr>
          <p:cNvPr id="3" name="Content Placeholder 2"/>
          <p:cNvSpPr>
            <a:spLocks noGrp="1"/>
          </p:cNvSpPr>
          <p:nvPr>
            <p:ph idx="1"/>
          </p:nvPr>
        </p:nvSpPr>
        <p:spPr>
          <a:xfrm>
            <a:off x="1063752" y="1870605"/>
            <a:ext cx="7313613" cy="4758384"/>
          </a:xfrm>
        </p:spPr>
        <p:txBody>
          <a:bodyPr>
            <a:normAutofit/>
          </a:bodyPr>
          <a:lstStyle/>
          <a:p>
            <a:r>
              <a:rPr lang="en-US" sz="2600" b="1" dirty="0"/>
              <a:t>Differential reinforcement</a:t>
            </a:r>
            <a:r>
              <a:rPr lang="en-US" sz="2600" dirty="0"/>
              <a:t>: </a:t>
            </a:r>
            <a:r>
              <a:rPr lang="en-US" sz="2600" u="sng" dirty="0">
                <a:solidFill>
                  <a:schemeClr val="accent1"/>
                </a:solidFill>
              </a:rPr>
              <a:t>Selective </a:t>
            </a:r>
            <a:r>
              <a:rPr lang="en-US" sz="2600" dirty="0"/>
              <a:t>reinforcement of a particular response</a:t>
            </a:r>
          </a:p>
          <a:p>
            <a:r>
              <a:rPr lang="en-US" sz="2600" b="1" dirty="0"/>
              <a:t>Extinction</a:t>
            </a:r>
            <a:r>
              <a:rPr lang="en-US" sz="2600" dirty="0"/>
              <a:t>: </a:t>
            </a:r>
            <a:r>
              <a:rPr lang="en-US" sz="2600" u="sng" dirty="0">
                <a:solidFill>
                  <a:srgbClr val="860908"/>
                </a:solidFill>
              </a:rPr>
              <a:t>Cessation</a:t>
            </a:r>
            <a:r>
              <a:rPr lang="en-US" sz="2600" dirty="0"/>
              <a:t> of reinforcement for a previously reinforced response</a:t>
            </a:r>
          </a:p>
          <a:p>
            <a:pPr lvl="1"/>
            <a:r>
              <a:rPr lang="en-US" sz="2600" b="1" dirty="0"/>
              <a:t>Extinction-induced </a:t>
            </a:r>
            <a:r>
              <a:rPr lang="en-US" sz="2600" b="1" u="sng" dirty="0">
                <a:solidFill>
                  <a:srgbClr val="860908"/>
                </a:solidFill>
              </a:rPr>
              <a:t>variability</a:t>
            </a:r>
            <a:r>
              <a:rPr lang="en-US" sz="2600" dirty="0"/>
              <a:t>: variability in behavior (e.g., increase in frequency, force, novel behavior) as a function of extinction </a:t>
            </a:r>
            <a:r>
              <a:rPr lang="en-US" sz="2600" u="sng" dirty="0">
                <a:solidFill>
                  <a:srgbClr val="860908"/>
                </a:solidFill>
              </a:rPr>
              <a:t>burst</a:t>
            </a:r>
          </a:p>
        </p:txBody>
      </p:sp>
    </p:spTree>
    <p:extLst>
      <p:ext uri="{BB962C8B-B14F-4D97-AF65-F5344CB8AC3E}">
        <p14:creationId xmlns:p14="http://schemas.microsoft.com/office/powerpoint/2010/main" val="4204578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63074899-6CC9-2748-9736-D8EE3D2ECBD6}"/>
              </a:ext>
            </a:extLst>
          </p:cNvPr>
          <p:cNvSpPr>
            <a:spLocks noGrp="1" noChangeArrowheads="1"/>
          </p:cNvSpPr>
          <p:nvPr>
            <p:ph type="title"/>
          </p:nvPr>
        </p:nvSpPr>
        <p:spPr>
          <a:xfrm>
            <a:off x="2209800" y="609600"/>
            <a:ext cx="7772400" cy="838200"/>
          </a:xfrm>
        </p:spPr>
        <p:txBody>
          <a:bodyPr/>
          <a:lstStyle/>
          <a:p>
            <a:r>
              <a:rPr lang="en-US" altLang="en-US" dirty="0"/>
              <a:t>Response Differentiation</a:t>
            </a:r>
          </a:p>
        </p:txBody>
      </p:sp>
      <p:sp>
        <p:nvSpPr>
          <p:cNvPr id="5123" name="Rectangle 3">
            <a:extLst>
              <a:ext uri="{FF2B5EF4-FFF2-40B4-BE49-F238E27FC236}">
                <a16:creationId xmlns:a16="http://schemas.microsoft.com/office/drawing/2014/main" id="{F9474B88-5913-D24D-A15C-A2F34CAD4BC3}"/>
              </a:ext>
            </a:extLst>
          </p:cNvPr>
          <p:cNvSpPr>
            <a:spLocks noGrp="1" noChangeArrowheads="1"/>
          </p:cNvSpPr>
          <p:nvPr>
            <p:ph type="body" idx="1"/>
          </p:nvPr>
        </p:nvSpPr>
        <p:spPr>
          <a:xfrm>
            <a:off x="2209800" y="1447800"/>
            <a:ext cx="7772400" cy="4572000"/>
          </a:xfrm>
        </p:spPr>
        <p:txBody>
          <a:bodyPr>
            <a:normAutofit/>
          </a:bodyPr>
          <a:lstStyle/>
          <a:p>
            <a:r>
              <a:rPr lang="en-US" altLang="en-US" sz="2600" dirty="0"/>
              <a:t>Involves two components:</a:t>
            </a:r>
          </a:p>
          <a:p>
            <a:pPr lvl="1"/>
            <a:r>
              <a:rPr lang="en-US" altLang="en-US" sz="2600" dirty="0"/>
              <a:t>Differentially reinforce behaviors that resemble the terminal behavior</a:t>
            </a:r>
          </a:p>
          <a:p>
            <a:pPr lvl="1"/>
            <a:r>
              <a:rPr lang="en-US" altLang="en-US" sz="2600" dirty="0"/>
              <a:t>Carefully changing the criterion for reinforcement</a:t>
            </a:r>
          </a:p>
          <a:p>
            <a:r>
              <a:rPr lang="en-US" altLang="en-US" sz="2600" dirty="0"/>
              <a:t>Result</a:t>
            </a:r>
          </a:p>
          <a:p>
            <a:pPr lvl="1"/>
            <a:r>
              <a:rPr lang="en-US" altLang="en-US" sz="2600" dirty="0"/>
              <a:t>Increase in behaviors successively closer to terminal behavior</a:t>
            </a:r>
          </a:p>
          <a:p>
            <a:pPr lvl="1"/>
            <a:r>
              <a:rPr lang="en-US" altLang="en-US" sz="2600" dirty="0"/>
              <a:t>Decrease in behaviors that are not successively closer to terminal behavior</a:t>
            </a:r>
          </a:p>
        </p:txBody>
      </p:sp>
    </p:spTree>
    <p:extLst>
      <p:ext uri="{BB962C8B-B14F-4D97-AF65-F5344CB8AC3E}">
        <p14:creationId xmlns:p14="http://schemas.microsoft.com/office/powerpoint/2010/main" val="2126597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4" descr="3_1_cartoon.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27239" y="1828800"/>
            <a:ext cx="8137525" cy="3390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Right Arrow 1"/>
          <p:cNvSpPr/>
          <p:nvPr/>
        </p:nvSpPr>
        <p:spPr>
          <a:xfrm rot="5400000">
            <a:off x="8237128" y="723654"/>
            <a:ext cx="1352529" cy="85776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6485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involved in Shaping</a:t>
            </a:r>
          </a:p>
        </p:txBody>
      </p:sp>
      <p:sp>
        <p:nvSpPr>
          <p:cNvPr id="3" name="Content Placeholder 2"/>
          <p:cNvSpPr>
            <a:spLocks noGrp="1"/>
          </p:cNvSpPr>
          <p:nvPr>
            <p:ph idx="1"/>
          </p:nvPr>
        </p:nvSpPr>
        <p:spPr/>
        <p:txBody>
          <a:bodyPr>
            <a:normAutofit/>
          </a:bodyPr>
          <a:lstStyle/>
          <a:p>
            <a:r>
              <a:rPr lang="en-US" sz="2600" dirty="0"/>
              <a:t>Define the </a:t>
            </a:r>
            <a:r>
              <a:rPr lang="en-US" sz="2600" i="1" u="sng" dirty="0">
                <a:solidFill>
                  <a:srgbClr val="860908"/>
                </a:solidFill>
              </a:rPr>
              <a:t>final target</a:t>
            </a:r>
            <a:r>
              <a:rPr lang="en-US" sz="2600" u="sng" dirty="0">
                <a:solidFill>
                  <a:srgbClr val="860908"/>
                </a:solidFill>
              </a:rPr>
              <a:t> </a:t>
            </a:r>
            <a:r>
              <a:rPr lang="en-US" sz="2600" dirty="0"/>
              <a:t>(goal) response</a:t>
            </a:r>
          </a:p>
          <a:p>
            <a:pPr lvl="1"/>
            <a:r>
              <a:rPr lang="en-US" sz="2600" dirty="0"/>
              <a:t>Is shaping needed?</a:t>
            </a:r>
          </a:p>
          <a:p>
            <a:r>
              <a:rPr lang="en-US" sz="2600" dirty="0"/>
              <a:t>Identify the </a:t>
            </a:r>
            <a:r>
              <a:rPr lang="en-US" sz="2600" i="1" u="sng" dirty="0">
                <a:solidFill>
                  <a:srgbClr val="860908"/>
                </a:solidFill>
              </a:rPr>
              <a:t>starting target</a:t>
            </a:r>
            <a:r>
              <a:rPr lang="en-US" sz="2600" u="sng" dirty="0">
                <a:solidFill>
                  <a:srgbClr val="860908"/>
                </a:solidFill>
              </a:rPr>
              <a:t> </a:t>
            </a:r>
            <a:r>
              <a:rPr lang="en-US" sz="2600" dirty="0"/>
              <a:t>response</a:t>
            </a:r>
          </a:p>
          <a:p>
            <a:pPr lvl="1"/>
            <a:r>
              <a:rPr lang="en-US" sz="2600" dirty="0"/>
              <a:t>What is the subject already doing?</a:t>
            </a:r>
          </a:p>
          <a:p>
            <a:r>
              <a:rPr lang="en-US" sz="2600" dirty="0"/>
              <a:t>Define the shaping </a:t>
            </a:r>
            <a:r>
              <a:rPr lang="en-US" sz="2600" u="sng" dirty="0">
                <a:solidFill>
                  <a:srgbClr val="860908"/>
                </a:solidFill>
              </a:rPr>
              <a:t>steps</a:t>
            </a:r>
            <a:r>
              <a:rPr lang="en-US" sz="2600" dirty="0"/>
              <a:t> towards the </a:t>
            </a:r>
            <a:r>
              <a:rPr lang="en-US" sz="2600" i="1" dirty="0"/>
              <a:t>final</a:t>
            </a:r>
            <a:r>
              <a:rPr lang="en-US" sz="2600" dirty="0"/>
              <a:t> target response</a:t>
            </a:r>
          </a:p>
          <a:p>
            <a:r>
              <a:rPr lang="en-US" sz="2600" dirty="0"/>
              <a:t>Begin differentially reinforcing successive approximations</a:t>
            </a:r>
          </a:p>
          <a:p>
            <a:r>
              <a:rPr lang="en-US" sz="2600" dirty="0"/>
              <a:t>Failure? Check: reinforcer, step size, pace</a:t>
            </a:r>
          </a:p>
        </p:txBody>
      </p:sp>
    </p:spTree>
    <p:extLst>
      <p:ext uri="{BB962C8B-B14F-4D97-AF65-F5344CB8AC3E}">
        <p14:creationId xmlns:p14="http://schemas.microsoft.com/office/powerpoint/2010/main" val="628744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Pryor’s Laws of Shaping</a:t>
            </a:r>
            <a:br>
              <a:rPr lang="en-US" dirty="0"/>
            </a:br>
            <a:r>
              <a:rPr lang="en-US" sz="3000" dirty="0"/>
              <a:t>(abridged version)</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2600" dirty="0"/>
              <a:t>Raise criteria in increments small enough that the subject always has a realistic chance for reinforcement.</a:t>
            </a:r>
          </a:p>
          <a:p>
            <a:pPr marL="514350" indent="-514350">
              <a:buFont typeface="+mj-lt"/>
              <a:buAutoNum type="arabicPeriod"/>
            </a:pPr>
            <a:r>
              <a:rPr lang="en-US" sz="2600" dirty="0"/>
              <a:t>Train one aspect of any particular behavior at a time</a:t>
            </a:r>
          </a:p>
          <a:p>
            <a:pPr marL="514350" indent="-514350">
              <a:buFont typeface="+mj-lt"/>
              <a:buAutoNum type="arabicPeriod"/>
            </a:pPr>
            <a:r>
              <a:rPr lang="en-US" sz="2600" dirty="0"/>
              <a:t>Stay </a:t>
            </a:r>
            <a:r>
              <a:rPr lang="en-US" sz="2600" u="sng" dirty="0">
                <a:solidFill>
                  <a:srgbClr val="860908"/>
                </a:solidFill>
              </a:rPr>
              <a:t>ahead</a:t>
            </a:r>
            <a:r>
              <a:rPr lang="en-US" sz="2600" dirty="0"/>
              <a:t> of your subject</a:t>
            </a:r>
          </a:p>
          <a:p>
            <a:pPr marL="514350" indent="-514350">
              <a:buFont typeface="+mj-lt"/>
              <a:buAutoNum type="arabicPeriod"/>
            </a:pPr>
            <a:r>
              <a:rPr lang="en-US" sz="2600" dirty="0"/>
              <a:t>If behavior deteriorates, “go back to kindergarten”</a:t>
            </a:r>
          </a:p>
          <a:p>
            <a:pPr marL="514350" indent="-514350">
              <a:buFont typeface="+mj-lt"/>
              <a:buAutoNum type="arabicPeriod"/>
            </a:pPr>
            <a:r>
              <a:rPr lang="en-US" sz="2600" dirty="0"/>
              <a:t>End each session on a high note, if possible</a:t>
            </a:r>
          </a:p>
          <a:p>
            <a:pPr marL="514350" indent="-514350">
              <a:buFont typeface="+mj-lt"/>
              <a:buAutoNum type="arabicPeriod"/>
            </a:pPr>
            <a:endParaRPr lang="en-US" sz="2600" dirty="0"/>
          </a:p>
        </p:txBody>
      </p:sp>
    </p:spTree>
    <p:extLst>
      <p:ext uri="{BB962C8B-B14F-4D97-AF65-F5344CB8AC3E}">
        <p14:creationId xmlns:p14="http://schemas.microsoft.com/office/powerpoint/2010/main" val="4240187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example: Lisa’s tennis lesson</a:t>
            </a:r>
          </a:p>
        </p:txBody>
      </p:sp>
      <p:pic>
        <p:nvPicPr>
          <p:cNvPr id="4" name="Content Placeholder 3"/>
          <p:cNvPicPr>
            <a:picLocks noGrp="1" noChangeAspect="1"/>
          </p:cNvPicPr>
          <p:nvPr>
            <p:ph idx="1"/>
          </p:nvPr>
        </p:nvPicPr>
        <p:blipFill>
          <a:blip r:embed="rId2"/>
          <a:srcRect l="370" r="370"/>
          <a:stretch>
            <a:fillRect/>
          </a:stretch>
        </p:blipFill>
        <p:spPr/>
      </p:pic>
    </p:spTree>
    <p:extLst>
      <p:ext uri="{BB962C8B-B14F-4D97-AF65-F5344CB8AC3E}">
        <p14:creationId xmlns:p14="http://schemas.microsoft.com/office/powerpoint/2010/main" val="513066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example: Lisa’s tennis lesson</a:t>
            </a:r>
          </a:p>
        </p:txBody>
      </p:sp>
      <p:pic>
        <p:nvPicPr>
          <p:cNvPr id="5" name="Content Placeholder 4"/>
          <p:cNvPicPr>
            <a:picLocks noGrp="1" noChangeAspect="1"/>
          </p:cNvPicPr>
          <p:nvPr>
            <p:ph idx="1"/>
          </p:nvPr>
        </p:nvPicPr>
        <p:blipFill rotWithShape="1">
          <a:blip r:embed="rId2"/>
          <a:srcRect l="-26252" t="7002" r="-38311" b="4544"/>
          <a:stretch/>
        </p:blipFill>
        <p:spPr>
          <a:xfrm>
            <a:off x="2438401" y="1735139"/>
            <a:ext cx="7313613" cy="4592637"/>
          </a:xfrm>
        </p:spPr>
      </p:pic>
    </p:spTree>
    <p:extLst>
      <p:ext uri="{BB962C8B-B14F-4D97-AF65-F5344CB8AC3E}">
        <p14:creationId xmlns:p14="http://schemas.microsoft.com/office/powerpoint/2010/main" val="10590284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example: Lisa’s tennis lesson</a:t>
            </a:r>
          </a:p>
        </p:txBody>
      </p:sp>
      <p:pic>
        <p:nvPicPr>
          <p:cNvPr id="4" name="Content Placeholder 3"/>
          <p:cNvPicPr>
            <a:picLocks noGrp="1" noChangeAspect="1"/>
          </p:cNvPicPr>
          <p:nvPr>
            <p:ph idx="1"/>
          </p:nvPr>
        </p:nvPicPr>
        <p:blipFill>
          <a:blip r:embed="rId2"/>
          <a:srcRect t="11861" b="11861"/>
          <a:stretch>
            <a:fillRect/>
          </a:stretch>
        </p:blipFill>
        <p:spPr/>
      </p:pic>
    </p:spTree>
    <p:extLst>
      <p:ext uri="{BB962C8B-B14F-4D97-AF65-F5344CB8AC3E}">
        <p14:creationId xmlns:p14="http://schemas.microsoft.com/office/powerpoint/2010/main" val="4604995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example: Lisa’s tennis lesson</a:t>
            </a:r>
          </a:p>
        </p:txBody>
      </p:sp>
      <p:pic>
        <p:nvPicPr>
          <p:cNvPr id="4" name="Content Placeholder 3"/>
          <p:cNvPicPr>
            <a:picLocks noGrp="1" noChangeAspect="1"/>
          </p:cNvPicPr>
          <p:nvPr>
            <p:ph idx="1"/>
          </p:nvPr>
        </p:nvPicPr>
        <p:blipFill>
          <a:blip r:embed="rId2"/>
          <a:srcRect l="2703" r="2703"/>
          <a:stretch>
            <a:fillRect/>
          </a:stretch>
        </p:blipFill>
        <p:spPr/>
      </p:pic>
    </p:spTree>
    <p:extLst>
      <p:ext uri="{BB962C8B-B14F-4D97-AF65-F5344CB8AC3E}">
        <p14:creationId xmlns:p14="http://schemas.microsoft.com/office/powerpoint/2010/main" val="32085083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example: Lisa’s tennis lesson</a:t>
            </a:r>
          </a:p>
        </p:txBody>
      </p:sp>
      <p:pic>
        <p:nvPicPr>
          <p:cNvPr id="5" name="Content Placeholder 4"/>
          <p:cNvPicPr>
            <a:picLocks noGrp="1" noChangeAspect="1"/>
          </p:cNvPicPr>
          <p:nvPr>
            <p:ph idx="1"/>
          </p:nvPr>
        </p:nvPicPr>
        <p:blipFill>
          <a:blip r:embed="rId2"/>
          <a:srcRect l="1357" r="1357"/>
          <a:stretch>
            <a:fillRect/>
          </a:stretch>
        </p:blipFill>
        <p:spPr/>
      </p:pic>
    </p:spTree>
    <p:extLst>
      <p:ext uri="{BB962C8B-B14F-4D97-AF65-F5344CB8AC3E}">
        <p14:creationId xmlns:p14="http://schemas.microsoft.com/office/powerpoint/2010/main" val="16393061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Inadvertent Shaping</a:t>
            </a:r>
          </a:p>
        </p:txBody>
      </p:sp>
      <p:sp>
        <p:nvSpPr>
          <p:cNvPr id="3" name="Content Placeholder 2"/>
          <p:cNvSpPr>
            <a:spLocks noGrp="1"/>
          </p:cNvSpPr>
          <p:nvPr>
            <p:ph idx="1"/>
          </p:nvPr>
        </p:nvSpPr>
        <p:spPr/>
        <p:txBody>
          <a:bodyPr>
            <a:normAutofit/>
          </a:bodyPr>
          <a:lstStyle/>
          <a:p>
            <a:r>
              <a:rPr lang="en-US" sz="2600" dirty="0"/>
              <a:t>AKA: Shaping a problem behavior without intending to:</a:t>
            </a:r>
          </a:p>
          <a:p>
            <a:pPr lvl="1"/>
            <a:r>
              <a:rPr lang="en-US" sz="2600" dirty="0"/>
              <a:t>Initially, child sobs when it’s clean up time</a:t>
            </a:r>
          </a:p>
          <a:p>
            <a:pPr lvl="1"/>
            <a:r>
              <a:rPr lang="en-US" sz="2600" dirty="0"/>
              <a:t>Child cries when it’s clean up time</a:t>
            </a:r>
          </a:p>
          <a:p>
            <a:pPr lvl="1"/>
            <a:r>
              <a:rPr lang="en-US" sz="2600" dirty="0"/>
              <a:t>Child screams when it’s clean up time</a:t>
            </a:r>
          </a:p>
          <a:p>
            <a:pPr lvl="1"/>
            <a:r>
              <a:rPr lang="en-US" sz="2600" dirty="0"/>
              <a:t>Child screams, hits, and throws when it’s clean up time</a:t>
            </a:r>
          </a:p>
        </p:txBody>
      </p:sp>
    </p:spTree>
    <p:extLst>
      <p:ext uri="{BB962C8B-B14F-4D97-AF65-F5344CB8AC3E}">
        <p14:creationId xmlns:p14="http://schemas.microsoft.com/office/powerpoint/2010/main" val="2688238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Bandura </a:t>
            </a:r>
          </a:p>
        </p:txBody>
      </p:sp>
      <p:sp>
        <p:nvSpPr>
          <p:cNvPr id="3" name="Content Placeholder 2"/>
          <p:cNvSpPr>
            <a:spLocks noGrp="1"/>
          </p:cNvSpPr>
          <p:nvPr>
            <p:ph idx="1"/>
          </p:nvPr>
        </p:nvSpPr>
        <p:spPr/>
        <p:txBody>
          <a:bodyPr>
            <a:normAutofit/>
          </a:bodyPr>
          <a:lstStyle/>
          <a:p>
            <a:r>
              <a:rPr lang="en-US" sz="2600" dirty="0"/>
              <a:t>Social Learning Theory </a:t>
            </a:r>
          </a:p>
          <a:p>
            <a:pPr lvl="1"/>
            <a:r>
              <a:rPr lang="en-US" sz="2600" dirty="0"/>
              <a:t>Observational Learning </a:t>
            </a:r>
          </a:p>
          <a:p>
            <a:pPr lvl="2"/>
            <a:r>
              <a:rPr lang="en-US" sz="2600" dirty="0"/>
              <a:t>Detecting another person’s behavior &amp; its consequences</a:t>
            </a:r>
          </a:p>
          <a:p>
            <a:pPr lvl="2"/>
            <a:r>
              <a:rPr lang="en-US" sz="2600" dirty="0"/>
              <a:t>Using information to determine whether or not to imitate the behavior</a:t>
            </a:r>
          </a:p>
          <a:p>
            <a:pPr marL="548640" lvl="2" indent="0">
              <a:buNone/>
            </a:pPr>
            <a:endParaRPr lang="en-US" sz="2600" dirty="0"/>
          </a:p>
          <a:p>
            <a:pPr lvl="1"/>
            <a:endParaRPr lang="en-US" sz="2600" dirty="0"/>
          </a:p>
        </p:txBody>
      </p:sp>
    </p:spTree>
    <p:extLst>
      <p:ext uri="{BB962C8B-B14F-4D97-AF65-F5344CB8AC3E}">
        <p14:creationId xmlns:p14="http://schemas.microsoft.com/office/powerpoint/2010/main" val="1617393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Bandura </a:t>
            </a:r>
          </a:p>
        </p:txBody>
      </p:sp>
      <p:sp>
        <p:nvSpPr>
          <p:cNvPr id="3" name="Content Placeholder 2"/>
          <p:cNvSpPr>
            <a:spLocks noGrp="1"/>
          </p:cNvSpPr>
          <p:nvPr>
            <p:ph idx="1"/>
          </p:nvPr>
        </p:nvSpPr>
        <p:spPr/>
        <p:txBody>
          <a:bodyPr>
            <a:normAutofit/>
          </a:bodyPr>
          <a:lstStyle/>
          <a:p>
            <a:r>
              <a:rPr lang="en-US" sz="2600" dirty="0"/>
              <a:t>The individuals observed = MODELS </a:t>
            </a:r>
          </a:p>
          <a:p>
            <a:pPr lvl="1"/>
            <a:r>
              <a:rPr lang="en-US" sz="2600" dirty="0"/>
              <a:t>Modeling</a:t>
            </a:r>
          </a:p>
          <a:p>
            <a:pPr lvl="2"/>
            <a:r>
              <a:rPr lang="en-US" sz="2600" dirty="0"/>
              <a:t>Behavior change strategy in which learners acquire new skills by imitating demonstrations of the skills</a:t>
            </a:r>
          </a:p>
          <a:p>
            <a:pPr lvl="2"/>
            <a:r>
              <a:rPr lang="en-US" sz="2600" dirty="0"/>
              <a:t>Through live or symbolic models</a:t>
            </a:r>
          </a:p>
          <a:p>
            <a:r>
              <a:rPr lang="en-US" sz="2600" dirty="0"/>
              <a:t>Behavior is learned through observational learning </a:t>
            </a:r>
          </a:p>
          <a:p>
            <a:pPr lvl="1"/>
            <a:r>
              <a:rPr lang="en-US" sz="2600" dirty="0"/>
              <a:t>Engaging in the same behaviors as the model </a:t>
            </a:r>
          </a:p>
        </p:txBody>
      </p:sp>
    </p:spTree>
    <p:extLst>
      <p:ext uri="{BB962C8B-B14F-4D97-AF65-F5344CB8AC3E}">
        <p14:creationId xmlns:p14="http://schemas.microsoft.com/office/powerpoint/2010/main" val="1219836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Bandura vs. Skinner</a:t>
            </a:r>
          </a:p>
        </p:txBody>
      </p:sp>
      <p:sp>
        <p:nvSpPr>
          <p:cNvPr id="3" name="Content Placeholder 2"/>
          <p:cNvSpPr>
            <a:spLocks noGrp="1"/>
          </p:cNvSpPr>
          <p:nvPr>
            <p:ph idx="1"/>
          </p:nvPr>
        </p:nvSpPr>
        <p:spPr/>
        <p:txBody>
          <a:bodyPr>
            <a:noAutofit/>
          </a:bodyPr>
          <a:lstStyle/>
          <a:p>
            <a:r>
              <a:rPr lang="en-US" sz="2600" dirty="0"/>
              <a:t>Bandura (1977) </a:t>
            </a:r>
          </a:p>
          <a:p>
            <a:pPr lvl="1"/>
            <a:r>
              <a:rPr lang="en-US" sz="2600" dirty="0"/>
              <a:t>Humans are active information processors &amp; think about the relationship between their behavior &amp; its consequences (</a:t>
            </a:r>
            <a:r>
              <a:rPr lang="en-US" sz="2600" dirty="0" err="1"/>
              <a:t>Mcleod</a:t>
            </a:r>
            <a:r>
              <a:rPr lang="en-US" sz="2600" dirty="0"/>
              <a:t>, 2016)</a:t>
            </a:r>
          </a:p>
          <a:p>
            <a:r>
              <a:rPr lang="en-US" sz="2600" dirty="0"/>
              <a:t>Skinner</a:t>
            </a:r>
          </a:p>
          <a:p>
            <a:pPr lvl="1"/>
            <a:r>
              <a:rPr lang="en-US" sz="2600" dirty="0"/>
              <a:t>Individuals do not automatically observe the behavior of a model &amp; imitate it. There is some thought prior to imitation (cognitive aspect) (</a:t>
            </a:r>
            <a:r>
              <a:rPr lang="en-US" sz="2600" dirty="0" err="1"/>
              <a:t>Mcleod</a:t>
            </a:r>
            <a:r>
              <a:rPr lang="en-US" sz="2600" dirty="0"/>
              <a:t>, 2016)</a:t>
            </a:r>
          </a:p>
        </p:txBody>
      </p:sp>
    </p:spTree>
    <p:extLst>
      <p:ext uri="{BB962C8B-B14F-4D97-AF65-F5344CB8AC3E}">
        <p14:creationId xmlns:p14="http://schemas.microsoft.com/office/powerpoint/2010/main" val="3945796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7" name="Rectangle 3"/>
          <p:cNvSpPr>
            <a:spLocks noGrp="1" noChangeArrowheads="1"/>
          </p:cNvSpPr>
          <p:nvPr>
            <p:ph type="body" idx="1"/>
          </p:nvPr>
        </p:nvSpPr>
        <p:spPr>
          <a:xfrm>
            <a:off x="5257800" y="1724025"/>
            <a:ext cx="5181600" cy="5105400"/>
          </a:xfrm>
        </p:spPr>
        <p:txBody>
          <a:bodyPr>
            <a:normAutofit/>
          </a:bodyPr>
          <a:lstStyle/>
          <a:p>
            <a:pPr marL="514350" indent="-514350">
              <a:spcBef>
                <a:spcPts val="0"/>
              </a:spcBef>
              <a:buFont typeface="+mj-lt"/>
              <a:buAutoNum type="arabicPeriod"/>
              <a:defRPr/>
            </a:pPr>
            <a:r>
              <a:rPr lang="en-US" sz="2600" dirty="0"/>
              <a:t>Model</a:t>
            </a:r>
          </a:p>
          <a:p>
            <a:pPr marL="793750" lvl="1" indent="-457200">
              <a:spcBef>
                <a:spcPts val="0"/>
              </a:spcBef>
              <a:defRPr/>
            </a:pPr>
            <a:r>
              <a:rPr lang="en-US" sz="2600" dirty="0">
                <a:cs typeface="ＭＳ Ｐゴシック" charset="0"/>
              </a:rPr>
              <a:t>Aggressive model vs. gentle model</a:t>
            </a:r>
          </a:p>
          <a:p>
            <a:pPr marL="576580" indent="-514350">
              <a:spcBef>
                <a:spcPts val="0"/>
              </a:spcBef>
              <a:buFont typeface="+mj-lt"/>
              <a:buAutoNum type="arabicPeriod"/>
              <a:defRPr/>
            </a:pPr>
            <a:r>
              <a:rPr lang="en-US" sz="2600" dirty="0"/>
              <a:t>Consequences</a:t>
            </a:r>
          </a:p>
          <a:p>
            <a:pPr marL="850900" lvl="1" indent="-514350">
              <a:spcBef>
                <a:spcPts val="0"/>
              </a:spcBef>
              <a:defRPr/>
            </a:pPr>
            <a:r>
              <a:rPr lang="en-US" sz="2600" dirty="0"/>
              <a:t>Affect of consequences to models on children</a:t>
            </a:r>
            <a:r>
              <a:rPr lang="ja-JP" altLang="en-US" sz="2600"/>
              <a:t>’</a:t>
            </a:r>
            <a:r>
              <a:rPr lang="en-US" sz="2600" dirty="0"/>
              <a:t>s imitation:</a:t>
            </a:r>
          </a:p>
          <a:p>
            <a:pPr>
              <a:spcBef>
                <a:spcPts val="0"/>
              </a:spcBef>
              <a:buNone/>
              <a:defRPr/>
            </a:pPr>
            <a:r>
              <a:rPr lang="en-US" sz="2600" dirty="0"/>
              <a:t>		-Punishment condition</a:t>
            </a:r>
          </a:p>
          <a:p>
            <a:pPr>
              <a:spcBef>
                <a:spcPts val="0"/>
              </a:spcBef>
              <a:buNone/>
              <a:defRPr/>
            </a:pPr>
            <a:r>
              <a:rPr lang="en-US" sz="2600" dirty="0"/>
              <a:t>		-Reinforcement condition</a:t>
            </a:r>
          </a:p>
          <a:p>
            <a:pPr>
              <a:spcBef>
                <a:spcPts val="0"/>
              </a:spcBef>
              <a:buNone/>
              <a:defRPr/>
            </a:pPr>
            <a:r>
              <a:rPr lang="en-US" sz="2600" dirty="0"/>
              <a:t>		-No consequence</a:t>
            </a:r>
          </a:p>
          <a:p>
            <a:pPr marL="576580" indent="-514350">
              <a:spcBef>
                <a:spcPts val="0"/>
              </a:spcBef>
              <a:buFont typeface="+mj-lt"/>
              <a:buAutoNum type="arabicPeriod" startAt="3"/>
              <a:defRPr/>
            </a:pPr>
            <a:r>
              <a:rPr lang="en-US" sz="2600" dirty="0"/>
              <a:t>Acquisition vs. Performance</a:t>
            </a:r>
          </a:p>
          <a:p>
            <a:pPr marL="576580" indent="-514350">
              <a:spcBef>
                <a:spcPts val="0"/>
              </a:spcBef>
              <a:buFont typeface="+mj-lt"/>
              <a:buAutoNum type="arabicPeriod" startAt="3"/>
              <a:defRPr/>
            </a:pPr>
            <a:endParaRPr lang="en-US" sz="2600" dirty="0"/>
          </a:p>
        </p:txBody>
      </p:sp>
      <p:pic>
        <p:nvPicPr>
          <p:cNvPr id="28674"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1" y="2057400"/>
            <a:ext cx="3101975" cy="377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8675" name="Title 1"/>
          <p:cNvSpPr>
            <a:spLocks noGrp="1"/>
          </p:cNvSpPr>
          <p:nvPr>
            <p:ph type="title"/>
          </p:nvPr>
        </p:nvSpPr>
        <p:spPr>
          <a:xfrm>
            <a:off x="1828800" y="-14288"/>
            <a:ext cx="8610600" cy="1336676"/>
          </a:xfrm>
        </p:spPr>
        <p:txBody>
          <a:bodyPr>
            <a:normAutofit/>
          </a:bodyPr>
          <a:lstStyle/>
          <a:p>
            <a:r>
              <a:rPr lang="en-US" dirty="0">
                <a:cs typeface="Al Bayan Plain" pitchFamily="2" charset="-78"/>
              </a:rPr>
              <a:t>Bandura’s Research (1961; 1965)</a:t>
            </a:r>
          </a:p>
        </p:txBody>
      </p:sp>
    </p:spTree>
    <p:extLst>
      <p:ext uri="{BB962C8B-B14F-4D97-AF65-F5344CB8AC3E}">
        <p14:creationId xmlns:p14="http://schemas.microsoft.com/office/powerpoint/2010/main" val="2888281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3"/>
          <p:cNvSpPr>
            <a:spLocks noGrp="1" noChangeArrowheads="1"/>
          </p:cNvSpPr>
          <p:nvPr>
            <p:ph idx="1"/>
          </p:nvPr>
        </p:nvSpPr>
        <p:spPr>
          <a:xfrm>
            <a:off x="1600201" y="1346200"/>
            <a:ext cx="4114800" cy="5257800"/>
          </a:xfrm>
        </p:spPr>
        <p:txBody>
          <a:bodyPr>
            <a:normAutofit/>
          </a:bodyPr>
          <a:lstStyle/>
          <a:p>
            <a:pPr eaLnBrk="1" hangingPunct="1">
              <a:lnSpc>
                <a:spcPct val="80000"/>
              </a:lnSpc>
              <a:spcBef>
                <a:spcPct val="50000"/>
              </a:spcBef>
            </a:pPr>
            <a:r>
              <a:rPr lang="en-US" sz="2600" dirty="0" err="1"/>
              <a:t>Meltzoff</a:t>
            </a:r>
            <a:r>
              <a:rPr lang="en-US" sz="2600" dirty="0"/>
              <a:t> &amp; Moore (1977, 1983)</a:t>
            </a:r>
          </a:p>
          <a:p>
            <a:pPr eaLnBrk="1" hangingPunct="1">
              <a:lnSpc>
                <a:spcPct val="80000"/>
              </a:lnSpc>
              <a:spcBef>
                <a:spcPct val="50000"/>
              </a:spcBef>
            </a:pPr>
            <a:r>
              <a:rPr lang="en-US" sz="2600" dirty="0"/>
              <a:t>12- and 21-day old infants imitated live actions and actions that saw on television</a:t>
            </a:r>
          </a:p>
          <a:p>
            <a:pPr lvl="1" eaLnBrk="1" hangingPunct="1">
              <a:lnSpc>
                <a:spcPct val="80000"/>
              </a:lnSpc>
              <a:spcBef>
                <a:spcPct val="50000"/>
              </a:spcBef>
            </a:pPr>
            <a:r>
              <a:rPr lang="en-US" sz="2600" dirty="0"/>
              <a:t>Infants who watch a televised model on one day will reproduce the model</a:t>
            </a:r>
            <a:r>
              <a:rPr lang="ja-JP" altLang="en-US" sz="2600" dirty="0"/>
              <a:t>’</a:t>
            </a:r>
            <a:r>
              <a:rPr lang="en-US" altLang="ja-JP" sz="2600" dirty="0"/>
              <a:t>s behavior 24 hours later (</a:t>
            </a:r>
            <a:r>
              <a:rPr lang="en-US" altLang="ja-JP" sz="2600" dirty="0" err="1"/>
              <a:t>Meltzoff</a:t>
            </a:r>
            <a:r>
              <a:rPr lang="en-US" altLang="ja-JP" sz="2600" dirty="0"/>
              <a:t>, 1988)</a:t>
            </a:r>
            <a:endParaRPr lang="en-US" sz="2600" dirty="0"/>
          </a:p>
        </p:txBody>
      </p:sp>
      <p:pic>
        <p:nvPicPr>
          <p:cNvPr id="26626"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7000" y="1346200"/>
            <a:ext cx="3416300" cy="2273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627" name="Picture 6" descr="meltzoff2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8401" y="3705226"/>
            <a:ext cx="3890963" cy="315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6628" name="Title 1"/>
          <p:cNvSpPr>
            <a:spLocks noGrp="1"/>
          </p:cNvSpPr>
          <p:nvPr>
            <p:ph type="title"/>
          </p:nvPr>
        </p:nvSpPr>
        <p:spPr>
          <a:xfrm>
            <a:off x="1828800" y="-76200"/>
            <a:ext cx="8610600" cy="1336675"/>
          </a:xfrm>
        </p:spPr>
        <p:txBody>
          <a:bodyPr>
            <a:normAutofit/>
          </a:bodyPr>
          <a:lstStyle/>
          <a:p>
            <a:r>
              <a:rPr lang="en-US" dirty="0"/>
              <a:t>More Research on Imitation</a:t>
            </a:r>
          </a:p>
        </p:txBody>
      </p:sp>
    </p:spTree>
    <p:extLst>
      <p:ext uri="{BB962C8B-B14F-4D97-AF65-F5344CB8AC3E}">
        <p14:creationId xmlns:p14="http://schemas.microsoft.com/office/powerpoint/2010/main" val="649723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p:cNvSpPr>
            <a:spLocks noGrp="1"/>
          </p:cNvSpPr>
          <p:nvPr>
            <p:ph type="title"/>
          </p:nvPr>
        </p:nvSpPr>
        <p:spPr/>
        <p:txBody>
          <a:bodyPr/>
          <a:lstStyle/>
          <a:p>
            <a:r>
              <a:rPr lang="en-US" dirty="0"/>
              <a:t>Imitation Training</a:t>
            </a:r>
          </a:p>
        </p:txBody>
      </p:sp>
      <p:sp>
        <p:nvSpPr>
          <p:cNvPr id="46082" name="Content Placeholder 2"/>
          <p:cNvSpPr>
            <a:spLocks noGrp="1"/>
          </p:cNvSpPr>
          <p:nvPr>
            <p:ph idx="1"/>
          </p:nvPr>
        </p:nvSpPr>
        <p:spPr/>
        <p:txBody>
          <a:bodyPr>
            <a:normAutofit/>
          </a:bodyPr>
          <a:lstStyle/>
          <a:p>
            <a:r>
              <a:rPr lang="en-US" sz="2600" dirty="0"/>
              <a:t>Imitation </a:t>
            </a:r>
          </a:p>
          <a:p>
            <a:pPr lvl="1"/>
            <a:r>
              <a:rPr lang="en-US" sz="2600" dirty="0"/>
              <a:t>Imitative behavior is occasioned by another person’s model of the behavior</a:t>
            </a:r>
          </a:p>
          <a:p>
            <a:pPr lvl="1"/>
            <a:r>
              <a:rPr lang="en-US" sz="2600" dirty="0"/>
              <a:t>Imitative behavior has formal similarity with the model</a:t>
            </a:r>
          </a:p>
          <a:p>
            <a:pPr lvl="1"/>
            <a:r>
              <a:rPr lang="en-US" sz="2600" dirty="0"/>
              <a:t>Imitative behavior follows the modeled behavior closely in time</a:t>
            </a:r>
          </a:p>
          <a:p>
            <a:pPr lvl="1"/>
            <a:r>
              <a:rPr lang="en-US" sz="2600" dirty="0"/>
              <a:t>Model is the primary controlling variable for the imitative behavior </a:t>
            </a:r>
          </a:p>
        </p:txBody>
      </p:sp>
    </p:spTree>
    <p:extLst>
      <p:ext uri="{BB962C8B-B14F-4D97-AF65-F5344CB8AC3E}">
        <p14:creationId xmlns:p14="http://schemas.microsoft.com/office/powerpoint/2010/main" val="29236694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{BEDDBC7A-2196-DF43-9B8B-FBFF709CC1FD}tf10001070</Template>
  <TotalTime>38</TotalTime>
  <Words>1361</Words>
  <Application>Microsoft Macintosh PowerPoint</Application>
  <PresentationFormat>Widescreen</PresentationFormat>
  <Paragraphs>223</Paragraphs>
  <Slides>37</Slides>
  <Notes>12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37</vt:i4>
      </vt:variant>
    </vt:vector>
  </HeadingPairs>
  <TitlesOfParts>
    <vt:vector size="48" baseType="lpstr">
      <vt:lpstr>Arial</vt:lpstr>
      <vt:lpstr>Book Antiqua</vt:lpstr>
      <vt:lpstr>Calibri</vt:lpstr>
      <vt:lpstr>Rockwell</vt:lpstr>
      <vt:lpstr>Rockwell Condensed</vt:lpstr>
      <vt:lpstr>Rockwell Extra Bold</vt:lpstr>
      <vt:lpstr>Tahoma</vt:lpstr>
      <vt:lpstr>Times New Roman</vt:lpstr>
      <vt:lpstr>Wingdings</vt:lpstr>
      <vt:lpstr>Wingdings 2</vt:lpstr>
      <vt:lpstr>Wood Type</vt:lpstr>
      <vt:lpstr>Chapter 21-22: Imitation &amp; Shaping</vt:lpstr>
      <vt:lpstr>Imitation</vt:lpstr>
      <vt:lpstr>PowerPoint Presentation</vt:lpstr>
      <vt:lpstr>Bandura </vt:lpstr>
      <vt:lpstr>Bandura </vt:lpstr>
      <vt:lpstr>Bandura vs. Skinner</vt:lpstr>
      <vt:lpstr>Bandura’s Research (1961; 1965)</vt:lpstr>
      <vt:lpstr>More Research on Imitation</vt:lpstr>
      <vt:lpstr>Imitation Training</vt:lpstr>
      <vt:lpstr>Let’s take a look…</vt:lpstr>
      <vt:lpstr>Steps to Imitation Training (Striefel, 1974)</vt:lpstr>
      <vt:lpstr>Imitation Training (cont.) </vt:lpstr>
      <vt:lpstr>Imitation Training (cont.) </vt:lpstr>
      <vt:lpstr>Conducting Imitation Training</vt:lpstr>
      <vt:lpstr>PowerPoint Presentation</vt:lpstr>
      <vt:lpstr>The Imitative Verbal Prompt</vt:lpstr>
      <vt:lpstr>The Imitative Verbal Prompt</vt:lpstr>
      <vt:lpstr>Generalized Imitation</vt:lpstr>
      <vt:lpstr>Imitation</vt:lpstr>
      <vt:lpstr>Summary</vt:lpstr>
      <vt:lpstr>Shaping</vt:lpstr>
      <vt:lpstr>How do you increase a behavior using reinforcement when it does not occur by chance?</vt:lpstr>
      <vt:lpstr>Shaping:</vt:lpstr>
      <vt:lpstr>Shaping:</vt:lpstr>
      <vt:lpstr>Shaping:</vt:lpstr>
      <vt:lpstr>Shaping:</vt:lpstr>
      <vt:lpstr>Shaping:</vt:lpstr>
      <vt:lpstr>How does it work?</vt:lpstr>
      <vt:lpstr>Response Differentiation</vt:lpstr>
      <vt:lpstr>Steps involved in Shaping</vt:lpstr>
      <vt:lpstr>Pryor’s Laws of Shaping (abridged version)</vt:lpstr>
      <vt:lpstr>An example: Lisa’s tennis lesson</vt:lpstr>
      <vt:lpstr>An example: Lisa’s tennis lesson</vt:lpstr>
      <vt:lpstr>An example: Lisa’s tennis lesson</vt:lpstr>
      <vt:lpstr>An example: Lisa’s tennis lesson</vt:lpstr>
      <vt:lpstr>An example: Lisa’s tennis lesson</vt:lpstr>
      <vt:lpstr>Inadvertent Shaping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21-22: Imitation &amp; Shaping</dc:title>
  <dc:creator>Megan Aclan</dc:creator>
  <cp:lastModifiedBy>Megan Aclan</cp:lastModifiedBy>
  <cp:revision>5</cp:revision>
  <dcterms:created xsi:type="dcterms:W3CDTF">2019-10-12T18:13:21Z</dcterms:created>
  <dcterms:modified xsi:type="dcterms:W3CDTF">2019-10-12T18:51:23Z</dcterms:modified>
</cp:coreProperties>
</file>

<file path=docProps/thumbnail.jpeg>
</file>